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Glacial Indifference" panose="020B0604020202020204" charset="0"/>
      <p:regular r:id="rId15"/>
    </p:embeddedFont>
    <p:embeddedFont>
      <p:font typeface="Glacial Indifference Bold" panose="020B0604020202020204" charset="0"/>
      <p:regular r:id="rId16"/>
    </p:embeddedFont>
    <p:embeddedFont>
      <p:font typeface="League Spartan" panose="020B0604020202020204" charset="0"/>
      <p:regular r:id="rId17"/>
    </p:embeddedFont>
    <p:embeddedFont>
      <p:font typeface="PT Sans" panose="020B0503020203020204" pitchFamily="34" charset="0"/>
      <p:regular r:id="rId18"/>
      <p:bold r:id="rId19"/>
      <p:italic r:id="rId20"/>
      <p:boldItalic r:id="rId21"/>
    </p:embeddedFont>
    <p:embeddedFont>
      <p:font typeface="PT Sans Bold" panose="020B0703020203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54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788230" y="4614778"/>
            <a:ext cx="15908920" cy="2639359"/>
            <a:chOff x="0" y="0"/>
            <a:chExt cx="4190004" cy="6951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0004" cy="695140"/>
            </a:xfrm>
            <a:custGeom>
              <a:avLst/>
              <a:gdLst/>
              <a:ahLst/>
              <a:cxnLst/>
              <a:rect l="l" t="t" r="r" b="b"/>
              <a:pathLst>
                <a:path w="4190004" h="695140">
                  <a:moveTo>
                    <a:pt x="0" y="0"/>
                  </a:moveTo>
                  <a:lnTo>
                    <a:pt x="4190004" y="0"/>
                  </a:lnTo>
                  <a:lnTo>
                    <a:pt x="4190004" y="695140"/>
                  </a:lnTo>
                  <a:lnTo>
                    <a:pt x="0" y="695140"/>
                  </a:lnTo>
                  <a:close/>
                </a:path>
              </a:pathLst>
            </a:custGeom>
            <a:solidFill>
              <a:srgbClr val="3D3C3C">
                <a:alpha val="67843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190004" cy="752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88230" y="7501787"/>
            <a:ext cx="15908920" cy="720618"/>
            <a:chOff x="0" y="0"/>
            <a:chExt cx="4190004" cy="1897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90004" cy="189792"/>
            </a:xfrm>
            <a:custGeom>
              <a:avLst/>
              <a:gdLst/>
              <a:ahLst/>
              <a:cxnLst/>
              <a:rect l="l" t="t" r="r" b="b"/>
              <a:pathLst>
                <a:path w="4190004" h="189792">
                  <a:moveTo>
                    <a:pt x="0" y="0"/>
                  </a:moveTo>
                  <a:lnTo>
                    <a:pt x="4190004" y="0"/>
                  </a:lnTo>
                  <a:lnTo>
                    <a:pt x="4190004" y="189792"/>
                  </a:lnTo>
                  <a:lnTo>
                    <a:pt x="0" y="189792"/>
                  </a:lnTo>
                  <a:close/>
                </a:path>
              </a:pathLst>
            </a:custGeom>
            <a:solidFill>
              <a:srgbClr val="3D3C3C">
                <a:alpha val="67843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4190004" cy="246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-742730" y="4723664"/>
            <a:ext cx="20330013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8000" dirty="0">
                <a:solidFill>
                  <a:srgbClr val="F8F8F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GIRA DE BAILE CAMBOYANO</a:t>
            </a:r>
          </a:p>
          <a:p>
            <a:pPr algn="ctr">
              <a:lnSpc>
                <a:spcPts val="10000"/>
              </a:lnSpc>
            </a:pPr>
            <a:r>
              <a:rPr lang="en-US" sz="8000" dirty="0">
                <a:solidFill>
                  <a:srgbClr val="F8F8F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Danza, </a:t>
            </a:r>
            <a:r>
              <a:rPr lang="en-US" sz="8000" dirty="0" err="1">
                <a:solidFill>
                  <a:srgbClr val="F8F8F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dignidad</a:t>
            </a:r>
            <a:r>
              <a:rPr lang="en-US" sz="8000" dirty="0">
                <a:solidFill>
                  <a:srgbClr val="F8F8F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y </a:t>
            </a:r>
            <a:r>
              <a:rPr lang="en-US" sz="8000" dirty="0" err="1">
                <a:solidFill>
                  <a:srgbClr val="F8F8F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encuentro</a:t>
            </a:r>
            <a:endParaRPr lang="en-US" sz="8000" dirty="0">
              <a:solidFill>
                <a:srgbClr val="F8F8F8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848822" y="7583343"/>
            <a:ext cx="13787735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 spc="57" dirty="0">
                <a:solidFill>
                  <a:srgbClr val="F8F8F8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25 </a:t>
            </a:r>
            <a:r>
              <a:rPr lang="en-US" sz="2899" b="1" spc="57" dirty="0" err="1">
                <a:solidFill>
                  <a:srgbClr val="F8F8F8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Años</a:t>
            </a:r>
            <a:r>
              <a:rPr lang="en-US" sz="2899" b="1" spc="57" dirty="0">
                <a:solidFill>
                  <a:srgbClr val="F8F8F8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de SAUCE ONG </a:t>
            </a:r>
            <a:r>
              <a:rPr lang="en-US" sz="2899" b="1" spc="57" dirty="0" err="1">
                <a:solidFill>
                  <a:srgbClr val="F8F8F8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inspirados</a:t>
            </a:r>
            <a:r>
              <a:rPr lang="en-US" sz="2899" b="1" spc="57" dirty="0">
                <a:solidFill>
                  <a:srgbClr val="F8F8F8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99" b="1" spc="57" dirty="0" err="1">
                <a:solidFill>
                  <a:srgbClr val="F8F8F8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por</a:t>
            </a:r>
            <a:r>
              <a:rPr lang="en-US" sz="2899" b="1" spc="57" dirty="0">
                <a:solidFill>
                  <a:srgbClr val="F8F8F8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99" b="1" spc="57" dirty="0" err="1">
                <a:solidFill>
                  <a:srgbClr val="F8F8F8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el</a:t>
            </a:r>
            <a:r>
              <a:rPr lang="en-US" sz="2899" b="1" spc="57" dirty="0">
                <a:solidFill>
                  <a:srgbClr val="F8F8F8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99" b="1" spc="57" dirty="0" err="1">
                <a:solidFill>
                  <a:srgbClr val="F8F8F8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ejemplo</a:t>
            </a:r>
            <a:r>
              <a:rPr lang="en-US" sz="2899" b="1" spc="57" dirty="0">
                <a:solidFill>
                  <a:srgbClr val="F8F8F8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de </a:t>
            </a:r>
            <a:r>
              <a:rPr lang="en-US" sz="2899" b="1" spc="57" dirty="0" err="1">
                <a:solidFill>
                  <a:srgbClr val="F8F8F8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Moseñor</a:t>
            </a:r>
            <a:r>
              <a:rPr lang="en-US" sz="2899" b="1" spc="57" dirty="0">
                <a:solidFill>
                  <a:srgbClr val="F8F8F8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  Kike </a:t>
            </a:r>
            <a:r>
              <a:rPr lang="en-US" sz="2899" b="1" spc="57" dirty="0" err="1">
                <a:solidFill>
                  <a:srgbClr val="F8F8F8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Figaredo</a:t>
            </a:r>
            <a:r>
              <a:rPr lang="en-US" sz="2899" b="1" spc="57" dirty="0">
                <a:solidFill>
                  <a:srgbClr val="F8F8F8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36732A9-926F-B27F-72AB-731481AAD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44761"/>
            <a:ext cx="3261643" cy="15911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51950" y="1148045"/>
            <a:ext cx="2203320" cy="152400"/>
          </a:xfrm>
          <a:prstGeom prst="rect">
            <a:avLst/>
          </a:prstGeom>
          <a:solidFill>
            <a:srgbClr val="3D3C3C"/>
          </a:solidFill>
        </p:spPr>
      </p:sp>
      <p:sp>
        <p:nvSpPr>
          <p:cNvPr id="3" name="Freeform 3"/>
          <p:cNvSpPr/>
          <p:nvPr/>
        </p:nvSpPr>
        <p:spPr>
          <a:xfrm>
            <a:off x="5878008" y="598085"/>
            <a:ext cx="1531417" cy="1450978"/>
          </a:xfrm>
          <a:custGeom>
            <a:avLst/>
            <a:gdLst/>
            <a:ahLst/>
            <a:cxnLst/>
            <a:rect l="l" t="t" r="r" b="b"/>
            <a:pathLst>
              <a:path w="1531417" h="1450978">
                <a:moveTo>
                  <a:pt x="0" y="0"/>
                </a:moveTo>
                <a:lnTo>
                  <a:pt x="1531416" y="0"/>
                </a:lnTo>
                <a:lnTo>
                  <a:pt x="1531416" y="1450979"/>
                </a:lnTo>
                <a:lnTo>
                  <a:pt x="0" y="1450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25514" y="3467241"/>
            <a:ext cx="2345016" cy="1450978"/>
          </a:xfrm>
          <a:custGeom>
            <a:avLst/>
            <a:gdLst/>
            <a:ahLst/>
            <a:cxnLst/>
            <a:rect l="l" t="t" r="r" b="b"/>
            <a:pathLst>
              <a:path w="2345016" h="1450978">
                <a:moveTo>
                  <a:pt x="0" y="0"/>
                </a:moveTo>
                <a:lnTo>
                  <a:pt x="2345016" y="0"/>
                </a:lnTo>
                <a:lnTo>
                  <a:pt x="2345016" y="1450979"/>
                </a:lnTo>
                <a:lnTo>
                  <a:pt x="0" y="14509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51564" y="561667"/>
            <a:ext cx="1588939" cy="1588939"/>
          </a:xfrm>
          <a:custGeom>
            <a:avLst/>
            <a:gdLst/>
            <a:ahLst/>
            <a:cxnLst/>
            <a:rect l="l" t="t" r="r" b="b"/>
            <a:pathLst>
              <a:path w="1588939" h="1588939">
                <a:moveTo>
                  <a:pt x="0" y="0"/>
                </a:moveTo>
                <a:lnTo>
                  <a:pt x="1588939" y="0"/>
                </a:lnTo>
                <a:lnTo>
                  <a:pt x="1588939" y="1588939"/>
                </a:lnTo>
                <a:lnTo>
                  <a:pt x="0" y="15889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4481964" y="3546652"/>
            <a:ext cx="4323504" cy="0"/>
          </a:xfrm>
          <a:prstGeom prst="line">
            <a:avLst/>
          </a:prstGeom>
          <a:ln w="95250" cap="flat">
            <a:solidFill>
              <a:srgbClr val="2F2C5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8436271" y="6415807"/>
            <a:ext cx="4323504" cy="0"/>
          </a:xfrm>
          <a:prstGeom prst="line">
            <a:avLst/>
          </a:prstGeom>
          <a:ln w="95250" cap="flat">
            <a:solidFill>
              <a:srgbClr val="2F2C5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1928695" y="3510233"/>
            <a:ext cx="5834677" cy="0"/>
          </a:xfrm>
          <a:prstGeom prst="line">
            <a:avLst/>
          </a:prstGeom>
          <a:ln w="95250" cap="flat">
            <a:solidFill>
              <a:srgbClr val="2F2C5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-774053" y="4192731"/>
            <a:ext cx="7080311" cy="4755832"/>
          </a:xfrm>
          <a:custGeom>
            <a:avLst/>
            <a:gdLst/>
            <a:ahLst/>
            <a:cxnLst/>
            <a:rect l="l" t="t" r="r" b="b"/>
            <a:pathLst>
              <a:path w="7080311" h="4755832">
                <a:moveTo>
                  <a:pt x="0" y="0"/>
                </a:moveTo>
                <a:lnTo>
                  <a:pt x="7080311" y="0"/>
                </a:lnTo>
                <a:lnTo>
                  <a:pt x="7080311" y="4755831"/>
                </a:lnTo>
                <a:lnTo>
                  <a:pt x="0" y="47558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211133" y="5502676"/>
            <a:ext cx="6773779" cy="502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 spc="59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Apoyo</a:t>
            </a:r>
            <a:r>
              <a:rPr lang="en-US" sz="2999" b="1" spc="59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999" b="1" spc="59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logístico</a:t>
            </a:r>
            <a:endParaRPr lang="en-US" sz="2999" b="1" spc="59" dirty="0">
              <a:solidFill>
                <a:srgbClr val="32B776"/>
              </a:solidFill>
              <a:latin typeface="PT Sans Bold"/>
              <a:ea typeface="PT Sans Bold"/>
              <a:cs typeface="PT Sans Bold"/>
              <a:sym typeface="PT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125917" y="6725688"/>
            <a:ext cx="4944210" cy="1713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Colaboración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con </a:t>
            </a: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el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transporte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, </a:t>
            </a: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espacios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, </a:t>
            </a: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alojamiento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, </a:t>
            </a: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comunicación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y </a:t>
            </a: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otros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aspectos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clave de la </a:t>
            </a: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gira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 b="1" spc="48" dirty="0">
              <a:solidFill>
                <a:srgbClr val="32B776"/>
              </a:solidFill>
              <a:latin typeface="PT Sans Bold"/>
              <a:ea typeface="PT Sans Bold"/>
              <a:cs typeface="PT Sans Bold"/>
              <a:sym typeface="PT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806425" y="2633520"/>
            <a:ext cx="3674582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 spc="59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Patrocinio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471533" y="3856532"/>
            <a:ext cx="4344365" cy="1713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Contribución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directa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para </a:t>
            </a: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cubrir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los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gastos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de la </a:t>
            </a: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gira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y la estancia del </a:t>
            </a: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grupo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de </a:t>
            </a: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baile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en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España</a:t>
            </a:r>
            <a:endParaRPr lang="en-US" sz="2400" b="1" spc="48" dirty="0">
              <a:solidFill>
                <a:srgbClr val="32B776"/>
              </a:solidFill>
              <a:latin typeface="PT Sans Bold"/>
              <a:ea typeface="PT Sans Bold"/>
              <a:cs typeface="PT Sans Bold"/>
              <a:sym typeface="PT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51950" y="319455"/>
            <a:ext cx="17192522" cy="76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4800" b="1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CÓMO SUMARSE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06425" y="9310512"/>
            <a:ext cx="13340299" cy="405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spc="48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Diseñamos</a:t>
            </a:r>
            <a:r>
              <a:rPr lang="en-US" sz="2400" b="1" spc="48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una</a:t>
            </a:r>
            <a:r>
              <a:rPr lang="en-US" sz="2400" b="1" spc="48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colaboración</a:t>
            </a:r>
            <a:r>
              <a:rPr lang="en-US" sz="2400" b="1" spc="48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a </a:t>
            </a:r>
            <a:r>
              <a:rPr lang="en-US" sz="2400" b="1" spc="48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medida</a:t>
            </a:r>
            <a:r>
              <a:rPr lang="en-US" sz="2400" b="1" spc="48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, </a:t>
            </a:r>
            <a:r>
              <a:rPr lang="en-US" sz="2400" b="1" spc="48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alineada</a:t>
            </a:r>
            <a:r>
              <a:rPr lang="en-US" sz="2400" b="1" spc="48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con </a:t>
            </a:r>
            <a:r>
              <a:rPr lang="en-US" sz="2400" b="1" spc="48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los</a:t>
            </a:r>
            <a:r>
              <a:rPr lang="en-US" sz="2400" b="1" spc="48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valores</a:t>
            </a:r>
            <a:r>
              <a:rPr lang="en-US" sz="2400" b="1" spc="48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y </a:t>
            </a:r>
            <a:r>
              <a:rPr lang="en-US" sz="2400" b="1" spc="48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objetivos</a:t>
            </a:r>
            <a:r>
              <a:rPr lang="en-US" sz="2400" b="1" spc="48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de </a:t>
            </a:r>
            <a:r>
              <a:rPr lang="en-US" sz="2400" b="1" spc="48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cada</a:t>
            </a:r>
            <a:r>
              <a:rPr lang="en-US" sz="2400" b="1" spc="48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organización</a:t>
            </a:r>
            <a:endParaRPr lang="en-US" sz="2400" b="1" spc="48" dirty="0">
              <a:solidFill>
                <a:srgbClr val="2F2C59"/>
              </a:solidFill>
              <a:latin typeface="PT Sans Bold"/>
              <a:ea typeface="PT Sans Bold"/>
              <a:cs typeface="PT Sans Bold"/>
              <a:sym typeface="PT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731086" y="2597102"/>
            <a:ext cx="8229895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 spc="59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Colaboración a largo plazo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673851" y="3887236"/>
            <a:ext cx="4344365" cy="127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Alianza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estable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que </a:t>
            </a: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ayude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a </a:t>
            </a: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consolidar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los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proyectos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sociales</a:t>
            </a:r>
            <a:r>
              <a:rPr lang="en-US" sz="2400" b="1" spc="48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de SAUCE ONG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6800" y="-318385"/>
            <a:ext cx="9049048" cy="10605385"/>
          </a:xfrm>
          <a:custGeom>
            <a:avLst/>
            <a:gdLst/>
            <a:ahLst/>
            <a:cxnLst/>
            <a:rect l="l" t="t" r="r" b="b"/>
            <a:pathLst>
              <a:path w="9270644" h="10794649">
                <a:moveTo>
                  <a:pt x="0" y="0"/>
                </a:moveTo>
                <a:lnTo>
                  <a:pt x="9270643" y="0"/>
                </a:lnTo>
                <a:lnTo>
                  <a:pt x="9270643" y="10794649"/>
                </a:lnTo>
                <a:lnTo>
                  <a:pt x="0" y="107946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057" r="-370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401550" y="2197893"/>
            <a:ext cx="12639610" cy="8089107"/>
            <a:chOff x="0" y="0"/>
            <a:chExt cx="3328951" cy="21304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28951" cy="2130464"/>
            </a:xfrm>
            <a:custGeom>
              <a:avLst/>
              <a:gdLst/>
              <a:ahLst/>
              <a:cxnLst/>
              <a:rect l="l" t="t" r="r" b="b"/>
              <a:pathLst>
                <a:path w="3328951" h="2130464">
                  <a:moveTo>
                    <a:pt x="0" y="0"/>
                  </a:moveTo>
                  <a:lnTo>
                    <a:pt x="3328951" y="0"/>
                  </a:lnTo>
                  <a:lnTo>
                    <a:pt x="3328951" y="2130464"/>
                  </a:lnTo>
                  <a:lnTo>
                    <a:pt x="0" y="2130464"/>
                  </a:lnTo>
                  <a:close/>
                </a:path>
              </a:pathLst>
            </a:custGeom>
            <a:solidFill>
              <a:srgbClr val="000000">
                <a:alpha val="8392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328951" cy="2187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5654034" y="2045493"/>
            <a:ext cx="2203320" cy="152400"/>
          </a:xfrm>
          <a:prstGeom prst="rect">
            <a:avLst/>
          </a:prstGeom>
          <a:solidFill>
            <a:srgbClr val="F8F8F8"/>
          </a:solidFill>
        </p:spPr>
      </p:sp>
      <p:sp>
        <p:nvSpPr>
          <p:cNvPr id="7" name="TextBox 7"/>
          <p:cNvSpPr txBox="1"/>
          <p:nvPr/>
        </p:nvSpPr>
        <p:spPr>
          <a:xfrm>
            <a:off x="5622567" y="523399"/>
            <a:ext cx="11766450" cy="152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4800" b="1">
                <a:solidFill>
                  <a:srgbClr val="F8F8F8"/>
                </a:solidFill>
                <a:latin typeface="PT Sans Bold"/>
                <a:ea typeface="PT Sans Bold"/>
                <a:cs typeface="PT Sans Bold"/>
                <a:sym typeface="PT Sans Bold"/>
              </a:rPr>
              <a:t>QUÉ OFRECEMOS A LAS EMPRESAS COLABORADORAS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401550" y="317570"/>
            <a:ext cx="12639610" cy="2095808"/>
            <a:chOff x="0" y="0"/>
            <a:chExt cx="3328951" cy="5519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28951" cy="551982"/>
            </a:xfrm>
            <a:custGeom>
              <a:avLst/>
              <a:gdLst/>
              <a:ahLst/>
              <a:cxnLst/>
              <a:rect l="l" t="t" r="r" b="b"/>
              <a:pathLst>
                <a:path w="3328951" h="551982">
                  <a:moveTo>
                    <a:pt x="0" y="0"/>
                  </a:moveTo>
                  <a:lnTo>
                    <a:pt x="3328951" y="0"/>
                  </a:lnTo>
                  <a:lnTo>
                    <a:pt x="3328951" y="551982"/>
                  </a:lnTo>
                  <a:lnTo>
                    <a:pt x="0" y="551982"/>
                  </a:ln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328951" cy="609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622567" y="2811748"/>
            <a:ext cx="12197575" cy="7837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8"/>
              </a:lnSpc>
            </a:pP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Formar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parte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de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una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historia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que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transforma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a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quienes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la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viven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</a:p>
          <a:p>
            <a:pPr marL="518160" lvl="1" indent="-259080" algn="l">
              <a:lnSpc>
                <a:spcPts val="4368"/>
              </a:lnSpc>
              <a:buFont typeface="Arial"/>
              <a:buChar char="•"/>
            </a:pP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Una </a:t>
            </a:r>
            <a:r>
              <a:rPr lang="en-US" sz="2400" b="1" spc="48" dirty="0" err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experiencia</a:t>
            </a:r>
            <a:r>
              <a:rPr lang="en-US" sz="2400" b="1" spc="48" dirty="0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 cultural y </a:t>
            </a:r>
            <a:r>
              <a:rPr lang="en-US" sz="2400" b="1" spc="48" dirty="0" err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humana</a:t>
            </a:r>
            <a:r>
              <a:rPr lang="en-US" sz="2400" b="1" spc="48" dirty="0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única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para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empleados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,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familias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o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públicos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vinculados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a la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empresa</a:t>
            </a:r>
            <a:endParaRPr lang="en-US" sz="2400" spc="48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518160" lvl="1" indent="-259080" algn="l">
              <a:lnSpc>
                <a:spcPts val="4368"/>
              </a:lnSpc>
              <a:buFont typeface="Arial"/>
              <a:buChar char="•"/>
            </a:pPr>
            <a:r>
              <a:rPr lang="en-US" sz="2400" b="1" spc="48" dirty="0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Encuentros </a:t>
            </a:r>
            <a:r>
              <a:rPr lang="en-US" sz="2400" b="1" spc="48" dirty="0" err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directos</a:t>
            </a:r>
            <a:r>
              <a:rPr lang="en-US" sz="2400" b="1" spc="48" dirty="0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con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los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jóvenes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bailarines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, para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compartir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historias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reales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de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superación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,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inclusión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y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esperanza</a:t>
            </a:r>
            <a:endParaRPr lang="en-US" sz="2400" spc="48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518160" lvl="1" indent="-259080" algn="l">
              <a:lnSpc>
                <a:spcPts val="4368"/>
              </a:lnSpc>
              <a:buFont typeface="Arial"/>
              <a:buChar char="•"/>
            </a:pPr>
            <a:r>
              <a:rPr lang="en-US" sz="2400" b="1" spc="48" dirty="0" err="1">
                <a:solidFill>
                  <a:srgbClr val="FFFFFF"/>
                </a:solidFill>
                <a:latin typeface="PT Sans"/>
                <a:ea typeface="PT Sans Bold"/>
                <a:cs typeface="PT Sans Bold"/>
                <a:sym typeface="PT Sans"/>
              </a:rPr>
              <a:t>V</a:t>
            </a:r>
            <a:r>
              <a:rPr lang="en-US" sz="2400" b="1" spc="48" dirty="0" err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incularse</a:t>
            </a:r>
            <a:r>
              <a:rPr lang="en-US" sz="2400" b="1" spc="48" dirty="0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 a un </a:t>
            </a:r>
            <a:r>
              <a:rPr lang="en-US" sz="2400" b="1" spc="48" dirty="0" err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proyecto</a:t>
            </a:r>
            <a:r>
              <a:rPr lang="en-US" sz="2400" b="1" spc="48" dirty="0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 social, </a:t>
            </a:r>
            <a:r>
              <a:rPr lang="en-US" sz="2400" b="1" spc="48" dirty="0" err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creíble</a:t>
            </a:r>
            <a:r>
              <a:rPr lang="en-US" sz="2400" b="1" spc="48" dirty="0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 y </a:t>
            </a:r>
            <a:r>
              <a:rPr lang="en-US" sz="2400" b="1" spc="48" dirty="0" err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contrastado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,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impulsado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desde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hace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años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en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Camboya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por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Monseñor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Kike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Figaredo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y sus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equipos</a:t>
            </a:r>
            <a:endParaRPr lang="en-US" sz="2400" spc="48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518160" lvl="1" indent="-259080" algn="l">
              <a:lnSpc>
                <a:spcPts val="4368"/>
              </a:lnSpc>
              <a:buFont typeface="Arial"/>
              <a:buChar char="•"/>
            </a:pP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Un</a:t>
            </a:r>
            <a:r>
              <a:rPr lang="en-US" sz="2400" b="1" spc="48" dirty="0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impacto</a:t>
            </a:r>
            <a:r>
              <a:rPr lang="en-US" sz="2400" b="1" spc="48" dirty="0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 social tangible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,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alineado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con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valores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como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la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inclusión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,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diversidad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,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dignidad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y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compromiso</a:t>
            </a:r>
            <a:endParaRPr lang="en-US" sz="2400" spc="48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518160" lvl="1" indent="-259080" algn="l">
              <a:lnSpc>
                <a:spcPts val="4368"/>
              </a:lnSpc>
              <a:buFont typeface="Arial"/>
              <a:buChar char="•"/>
            </a:pPr>
            <a:r>
              <a:rPr lang="en-US" sz="2400" b="1" spc="48" dirty="0" err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Visibilidad</a:t>
            </a:r>
            <a:r>
              <a:rPr lang="en-US" sz="2400" b="1" spc="48" dirty="0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coherente</a:t>
            </a:r>
            <a:r>
              <a:rPr lang="en-US" sz="2400" b="1" spc="48" dirty="0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 y </a:t>
            </a:r>
            <a:r>
              <a:rPr lang="en-US" sz="2400" b="1" spc="48" dirty="0" err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discreta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como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empresa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colaboradora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,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siempre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desde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el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acompañamiento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y no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desde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el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protagonismo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.</a:t>
            </a:r>
          </a:p>
          <a:p>
            <a:pPr marL="518160" lvl="1" indent="-259080" algn="l">
              <a:lnSpc>
                <a:spcPts val="4368"/>
              </a:lnSpc>
              <a:buFont typeface="Arial"/>
              <a:buChar char="•"/>
            </a:pP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Poder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construir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una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relación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b="1" spc="48" dirty="0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a medio y largo </a:t>
            </a:r>
            <a:r>
              <a:rPr lang="en-US" sz="2400" b="1" spc="48" dirty="0" err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plazo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con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los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proyectos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en</a:t>
            </a:r>
            <a:r>
              <a:rPr lang="en-US" sz="2400" spc="48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Camboya</a:t>
            </a:r>
            <a:endParaRPr lang="en-US" sz="2400" spc="48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518160" lvl="1" indent="-259080" algn="l">
              <a:lnSpc>
                <a:spcPts val="4368"/>
              </a:lnSpc>
              <a:buFont typeface="Arial"/>
              <a:buChar char="•"/>
            </a:pPr>
            <a:endParaRPr lang="en-US" sz="2400" spc="48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518160" lvl="1" indent="-259080" algn="l">
              <a:lnSpc>
                <a:spcPts val="4368"/>
              </a:lnSpc>
              <a:buFont typeface="Arial"/>
              <a:buChar char="•"/>
            </a:pPr>
            <a:endParaRPr lang="en-US" sz="2400" spc="48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84287" cy="13465972"/>
          </a:xfrm>
          <a:custGeom>
            <a:avLst/>
            <a:gdLst/>
            <a:ahLst/>
            <a:cxnLst/>
            <a:rect l="l" t="t" r="r" b="b"/>
            <a:pathLst>
              <a:path w="18384287" h="13465972">
                <a:moveTo>
                  <a:pt x="0" y="0"/>
                </a:moveTo>
                <a:lnTo>
                  <a:pt x="18384287" y="0"/>
                </a:lnTo>
                <a:lnTo>
                  <a:pt x="18384287" y="13465972"/>
                </a:lnTo>
                <a:lnTo>
                  <a:pt x="0" y="134659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15" r="-3215" b="-861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9653" y="7016695"/>
            <a:ext cx="17788693" cy="3086100"/>
            <a:chOff x="0" y="0"/>
            <a:chExt cx="4685088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85088" cy="812800"/>
            </a:xfrm>
            <a:custGeom>
              <a:avLst/>
              <a:gdLst/>
              <a:ahLst/>
              <a:cxnLst/>
              <a:rect l="l" t="t" r="r" b="b"/>
              <a:pathLst>
                <a:path w="4685088" h="812800">
                  <a:moveTo>
                    <a:pt x="0" y="0"/>
                  </a:moveTo>
                  <a:lnTo>
                    <a:pt x="4685088" y="0"/>
                  </a:lnTo>
                  <a:lnTo>
                    <a:pt x="468508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685088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737599" y="8449922"/>
            <a:ext cx="2848206" cy="1294153"/>
          </a:xfrm>
          <a:custGeom>
            <a:avLst/>
            <a:gdLst/>
            <a:ahLst/>
            <a:cxnLst/>
            <a:rect l="l" t="t" r="r" b="b"/>
            <a:pathLst>
              <a:path w="2848206" h="1294153">
                <a:moveTo>
                  <a:pt x="0" y="0"/>
                </a:moveTo>
                <a:lnTo>
                  <a:pt x="2848205" y="0"/>
                </a:lnTo>
                <a:lnTo>
                  <a:pt x="2848205" y="1294153"/>
                </a:lnTo>
                <a:lnTo>
                  <a:pt x="0" y="12941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29665" y="128782"/>
            <a:ext cx="11386446" cy="1447735"/>
            <a:chOff x="0" y="0"/>
            <a:chExt cx="2998899" cy="38129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98899" cy="381296"/>
            </a:xfrm>
            <a:custGeom>
              <a:avLst/>
              <a:gdLst/>
              <a:ahLst/>
              <a:cxnLst/>
              <a:rect l="l" t="t" r="r" b="b"/>
              <a:pathLst>
                <a:path w="2998899" h="381296">
                  <a:moveTo>
                    <a:pt x="0" y="0"/>
                  </a:moveTo>
                  <a:lnTo>
                    <a:pt x="2998899" y="0"/>
                  </a:lnTo>
                  <a:lnTo>
                    <a:pt x="2998899" y="381296"/>
                  </a:lnTo>
                  <a:lnTo>
                    <a:pt x="0" y="381296"/>
                  </a:ln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2998899" cy="438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351950" y="1148045"/>
            <a:ext cx="2203320" cy="152400"/>
          </a:xfrm>
          <a:prstGeom prst="rect">
            <a:avLst/>
          </a:prstGeom>
          <a:solidFill>
            <a:srgbClr val="3D3C3C"/>
          </a:solidFill>
        </p:spPr>
      </p:sp>
      <p:sp>
        <p:nvSpPr>
          <p:cNvPr id="12" name="TextBox 12"/>
          <p:cNvSpPr txBox="1"/>
          <p:nvPr/>
        </p:nvSpPr>
        <p:spPr>
          <a:xfrm>
            <a:off x="819853" y="8162925"/>
            <a:ext cx="4671676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1" spc="6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Contacto:</a:t>
            </a:r>
          </a:p>
          <a:p>
            <a:pPr algn="just">
              <a:lnSpc>
                <a:spcPts val="4200"/>
              </a:lnSpc>
            </a:pPr>
            <a:r>
              <a:rPr lang="en-US" sz="3000" b="1" spc="6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Javier Álvarez-Cienfuegos</a:t>
            </a:r>
          </a:p>
          <a:p>
            <a:pPr algn="just">
              <a:lnSpc>
                <a:spcPts val="4200"/>
              </a:lnSpc>
            </a:pPr>
            <a:r>
              <a:rPr lang="en-US" sz="3000" spc="6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javier@sauceong.org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1950" y="319455"/>
            <a:ext cx="11272387" cy="76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4800" b="1">
                <a:solidFill>
                  <a:srgbClr val="3D3C3C"/>
                </a:solidFill>
                <a:latin typeface="PT Sans Bold"/>
                <a:ea typeface="PT Sans Bold"/>
                <a:cs typeface="PT Sans Bold"/>
                <a:sym typeface="PT Sans Bold"/>
              </a:rPr>
              <a:t>ÚNETE A LA HISTORIA QUE TRANSFORMA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19853" y="7467850"/>
            <a:ext cx="16856273" cy="573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 spc="67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Queremos</a:t>
            </a:r>
            <a:r>
              <a:rPr lang="en-US" sz="3399" b="1" spc="67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que </a:t>
            </a:r>
            <a:r>
              <a:rPr lang="en-US" sz="3399" b="1" spc="67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tu</a:t>
            </a:r>
            <a:r>
              <a:rPr lang="en-US" sz="3399" b="1" spc="67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3399" b="1" spc="67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organización</a:t>
            </a:r>
            <a:r>
              <a:rPr lang="en-US" sz="3399" b="1" spc="67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3399" b="1" spc="67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ayude</a:t>
            </a:r>
            <a:r>
              <a:rPr lang="en-US" sz="3399" b="1" spc="67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a </a:t>
            </a:r>
            <a:r>
              <a:rPr lang="en-US" sz="3399" b="1" spc="67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transformar</a:t>
            </a:r>
            <a:r>
              <a:rPr lang="en-US" sz="3399" b="1" spc="67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3399" b="1" spc="67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Camboya</a:t>
            </a:r>
            <a:r>
              <a:rPr lang="en-US" sz="3399" b="1" spc="67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3399" b="1" spc="67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en</a:t>
            </a:r>
            <a:r>
              <a:rPr lang="en-US" sz="3399" b="1" spc="67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2026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86673" y="8724900"/>
            <a:ext cx="3684538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spc="59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Teresa Llana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spc="59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teresa@sauceong.org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9653" y="1620714"/>
            <a:ext cx="17788693" cy="8453674"/>
          </a:xfrm>
          <a:custGeom>
            <a:avLst/>
            <a:gdLst/>
            <a:ahLst/>
            <a:cxnLst/>
            <a:rect l="l" t="t" r="r" b="b"/>
            <a:pathLst>
              <a:path w="17788693" h="8453674">
                <a:moveTo>
                  <a:pt x="0" y="0"/>
                </a:moveTo>
                <a:lnTo>
                  <a:pt x="17788694" y="0"/>
                </a:lnTo>
                <a:lnTo>
                  <a:pt x="17788694" y="8453674"/>
                </a:lnTo>
                <a:lnTo>
                  <a:pt x="0" y="8453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827" t="-58288" r="-5994" b="-980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958552" y="7964147"/>
            <a:ext cx="5300748" cy="1294153"/>
            <a:chOff x="0" y="0"/>
            <a:chExt cx="1396082" cy="3408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6082" cy="340847"/>
            </a:xfrm>
            <a:custGeom>
              <a:avLst/>
              <a:gdLst/>
              <a:ahLst/>
              <a:cxnLst/>
              <a:rect l="l" t="t" r="r" b="b"/>
              <a:pathLst>
                <a:path w="1396082" h="340847">
                  <a:moveTo>
                    <a:pt x="0" y="0"/>
                  </a:moveTo>
                  <a:lnTo>
                    <a:pt x="1396082" y="0"/>
                  </a:lnTo>
                  <a:lnTo>
                    <a:pt x="1396082" y="340847"/>
                  </a:lnTo>
                  <a:lnTo>
                    <a:pt x="0" y="340847"/>
                  </a:ln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396082" cy="397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58552" y="7964147"/>
            <a:ext cx="2848206" cy="1294153"/>
          </a:xfrm>
          <a:custGeom>
            <a:avLst/>
            <a:gdLst/>
            <a:ahLst/>
            <a:cxnLst/>
            <a:rect l="l" t="t" r="r" b="b"/>
            <a:pathLst>
              <a:path w="2848206" h="1294153">
                <a:moveTo>
                  <a:pt x="0" y="0"/>
                </a:moveTo>
                <a:lnTo>
                  <a:pt x="2848206" y="0"/>
                </a:lnTo>
                <a:lnTo>
                  <a:pt x="2848206" y="1294153"/>
                </a:lnTo>
                <a:lnTo>
                  <a:pt x="0" y="12941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056500" y="8201699"/>
            <a:ext cx="1840580" cy="819049"/>
          </a:xfrm>
          <a:custGeom>
            <a:avLst/>
            <a:gdLst/>
            <a:ahLst/>
            <a:cxnLst/>
            <a:rect l="l" t="t" r="r" b="b"/>
            <a:pathLst>
              <a:path w="1840580" h="819049">
                <a:moveTo>
                  <a:pt x="0" y="0"/>
                </a:moveTo>
                <a:lnTo>
                  <a:pt x="1840580" y="0"/>
                </a:lnTo>
                <a:lnTo>
                  <a:pt x="1840580" y="819049"/>
                </a:lnTo>
                <a:lnTo>
                  <a:pt x="0" y="8190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351950" y="1148045"/>
            <a:ext cx="2203320" cy="1524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TextBox 9"/>
          <p:cNvSpPr txBox="1"/>
          <p:nvPr/>
        </p:nvSpPr>
        <p:spPr>
          <a:xfrm>
            <a:off x="351950" y="319455"/>
            <a:ext cx="16731674" cy="76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4800" b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GRACIAS POR AYUDARNOS A TRAER CAMBOYA MÁS CERCA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07980"/>
            <a:ext cx="18288000" cy="11516980"/>
          </a:xfrm>
          <a:custGeom>
            <a:avLst/>
            <a:gdLst/>
            <a:ahLst/>
            <a:cxnLst/>
            <a:rect l="l" t="t" r="r" b="b"/>
            <a:pathLst>
              <a:path w="18288000" h="11516980">
                <a:moveTo>
                  <a:pt x="0" y="0"/>
                </a:moveTo>
                <a:lnTo>
                  <a:pt x="18288000" y="0"/>
                </a:lnTo>
                <a:lnTo>
                  <a:pt x="18288000" y="11516980"/>
                </a:lnTo>
                <a:lnTo>
                  <a:pt x="0" y="11516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89" b="-367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9665" y="128782"/>
            <a:ext cx="17661080" cy="1447735"/>
            <a:chOff x="0" y="0"/>
            <a:chExt cx="4651478" cy="3812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51478" cy="381296"/>
            </a:xfrm>
            <a:custGeom>
              <a:avLst/>
              <a:gdLst/>
              <a:ahLst/>
              <a:cxnLst/>
              <a:rect l="l" t="t" r="r" b="b"/>
              <a:pathLst>
                <a:path w="4651478" h="381296">
                  <a:moveTo>
                    <a:pt x="0" y="0"/>
                  </a:moveTo>
                  <a:lnTo>
                    <a:pt x="4651478" y="0"/>
                  </a:lnTo>
                  <a:lnTo>
                    <a:pt x="4651478" y="381296"/>
                  </a:lnTo>
                  <a:lnTo>
                    <a:pt x="0" y="381296"/>
                  </a:ln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651478" cy="438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351950" y="1148045"/>
            <a:ext cx="2203320" cy="152400"/>
          </a:xfrm>
          <a:prstGeom prst="rect">
            <a:avLst/>
          </a:prstGeom>
          <a:solidFill>
            <a:srgbClr val="3D3C3C"/>
          </a:solidFill>
        </p:spPr>
      </p:sp>
      <p:grpSp>
        <p:nvGrpSpPr>
          <p:cNvPr id="7" name="Group 7"/>
          <p:cNvGrpSpPr/>
          <p:nvPr/>
        </p:nvGrpSpPr>
        <p:grpSpPr>
          <a:xfrm>
            <a:off x="64832" y="5598135"/>
            <a:ext cx="18158335" cy="4595587"/>
            <a:chOff x="0" y="0"/>
            <a:chExt cx="4782442" cy="12103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782442" cy="1210360"/>
            </a:xfrm>
            <a:custGeom>
              <a:avLst/>
              <a:gdLst/>
              <a:ahLst/>
              <a:cxnLst/>
              <a:rect l="l" t="t" r="r" b="b"/>
              <a:pathLst>
                <a:path w="4782442" h="1210360">
                  <a:moveTo>
                    <a:pt x="0" y="0"/>
                  </a:moveTo>
                  <a:lnTo>
                    <a:pt x="4782442" y="0"/>
                  </a:lnTo>
                  <a:lnTo>
                    <a:pt x="4782442" y="1210360"/>
                  </a:lnTo>
                  <a:lnTo>
                    <a:pt x="0" y="1210360"/>
                  </a:lnTo>
                  <a:close/>
                </a:path>
              </a:pathLst>
            </a:custGeom>
            <a:solidFill>
              <a:srgbClr val="FFFFFF">
                <a:alpha val="78824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4782442" cy="1219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32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097000" y="6256386"/>
            <a:ext cx="3957972" cy="3696941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51950" y="319455"/>
            <a:ext cx="17192522" cy="76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4800" b="1">
                <a:solidFill>
                  <a:srgbClr val="3D3C3C"/>
                </a:solidFill>
                <a:latin typeface="PT Sans Bold"/>
                <a:ea typeface="PT Sans Bold"/>
                <a:cs typeface="PT Sans Bold"/>
                <a:sym typeface="PT Sans Bold"/>
              </a:rPr>
              <a:t>MUCHO MÁS que una gira de baile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5799018"/>
            <a:ext cx="14370946" cy="457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5"/>
              </a:lnSpc>
            </a:pPr>
            <a:r>
              <a:rPr lang="en-US" sz="2799" spc="55" dirty="0" err="1">
                <a:solidFill>
                  <a:srgbClr val="2F2C59"/>
                </a:solidFill>
                <a:latin typeface="PT Sans"/>
                <a:sym typeface="PT Sans Bold"/>
              </a:rPr>
              <a:t>Jóvenes</a:t>
            </a:r>
            <a:r>
              <a:rPr lang="en-US" sz="2799" spc="55" dirty="0">
                <a:solidFill>
                  <a:srgbClr val="2F2C59"/>
                </a:solidFill>
                <a:latin typeface="PT Sans"/>
                <a:sym typeface="PT Sans Bold"/>
              </a:rPr>
              <a:t> de la </a:t>
            </a:r>
            <a:r>
              <a:rPr lang="en-US" sz="2799" spc="55" dirty="0" err="1">
                <a:solidFill>
                  <a:srgbClr val="2F2C59"/>
                </a:solidFill>
                <a:latin typeface="PT Sans"/>
                <a:sym typeface="PT Sans Bold"/>
              </a:rPr>
              <a:t>escuela</a:t>
            </a:r>
            <a:r>
              <a:rPr lang="en-US" sz="2799" spc="55" dirty="0">
                <a:solidFill>
                  <a:srgbClr val="2F2C59"/>
                </a:solidFill>
                <a:latin typeface="PT Sans"/>
                <a:sym typeface="PT Sans Bold"/>
              </a:rPr>
              <a:t> de </a:t>
            </a:r>
            <a:r>
              <a:rPr lang="en-US" sz="2799" spc="55" dirty="0" err="1">
                <a:solidFill>
                  <a:srgbClr val="2F2C59"/>
                </a:solidFill>
                <a:latin typeface="PT Sans"/>
                <a:sym typeface="PT Sans Bold"/>
              </a:rPr>
              <a:t>baile</a:t>
            </a:r>
            <a:r>
              <a:rPr lang="en-US" sz="2799" spc="55" dirty="0">
                <a:solidFill>
                  <a:srgbClr val="2F2C59"/>
                </a:solidFill>
                <a:latin typeface="PT Sans"/>
                <a:sym typeface="PT Sans Bold"/>
              </a:rPr>
              <a:t> </a:t>
            </a:r>
            <a:r>
              <a:rPr lang="en-US" sz="2799" spc="55" dirty="0" err="1">
                <a:solidFill>
                  <a:srgbClr val="2F2C59"/>
                </a:solidFill>
                <a:latin typeface="PT Sans"/>
                <a:sym typeface="PT Sans Bold"/>
              </a:rPr>
              <a:t>tradicional</a:t>
            </a:r>
            <a:r>
              <a:rPr lang="en-US" sz="2799" spc="55" dirty="0">
                <a:solidFill>
                  <a:srgbClr val="2F2C59"/>
                </a:solidFill>
                <a:latin typeface="PT Sans"/>
                <a:sym typeface="PT Sans Bold"/>
              </a:rPr>
              <a:t> </a:t>
            </a:r>
            <a:r>
              <a:rPr lang="en-US" sz="2799" spc="55" dirty="0" err="1">
                <a:solidFill>
                  <a:srgbClr val="2F2C59"/>
                </a:solidFill>
                <a:latin typeface="PT Sans"/>
                <a:sym typeface="PT Sans Bold"/>
              </a:rPr>
              <a:t>camboyano</a:t>
            </a:r>
            <a:r>
              <a:rPr lang="en-US" sz="2799" spc="55" dirty="0">
                <a:solidFill>
                  <a:srgbClr val="2F2C59"/>
                </a:solidFill>
                <a:latin typeface="PT Sans"/>
                <a:sym typeface="PT Sans Bold"/>
              </a:rPr>
              <a:t> de </a:t>
            </a:r>
            <a:r>
              <a:rPr lang="en-US" sz="2799" spc="55" dirty="0" err="1">
                <a:solidFill>
                  <a:srgbClr val="2F2C59"/>
                </a:solidFill>
                <a:latin typeface="PT Sans"/>
                <a:sym typeface="PT Sans Bold"/>
              </a:rPr>
              <a:t>Tahen</a:t>
            </a:r>
            <a:r>
              <a:rPr lang="en-US" sz="2799" spc="55" dirty="0">
                <a:solidFill>
                  <a:srgbClr val="2F2C59"/>
                </a:solidFill>
                <a:latin typeface="PT Sans"/>
                <a:sym typeface="PT Sans Bold"/>
              </a:rPr>
              <a:t>, </a:t>
            </a:r>
            <a:r>
              <a:rPr lang="en-US" sz="2799" spc="55" dirty="0" err="1">
                <a:solidFill>
                  <a:srgbClr val="2F2C59"/>
                </a:solidFill>
                <a:latin typeface="PT Sans"/>
                <a:sym typeface="PT Sans Bold"/>
              </a:rPr>
              <a:t>apoyada</a:t>
            </a:r>
            <a:r>
              <a:rPr lang="en-US" sz="2799" spc="55" dirty="0">
                <a:solidFill>
                  <a:srgbClr val="2F2C59"/>
                </a:solidFill>
                <a:latin typeface="PT Sans"/>
                <a:sym typeface="PT Sans Bold"/>
              </a:rPr>
              <a:t> </a:t>
            </a:r>
            <a:r>
              <a:rPr lang="en-US" sz="2799" spc="55" dirty="0" err="1">
                <a:solidFill>
                  <a:srgbClr val="2F2C59"/>
                </a:solidFill>
                <a:latin typeface="PT Sans"/>
                <a:sym typeface="PT Sans Bold"/>
              </a:rPr>
              <a:t>por</a:t>
            </a:r>
            <a:r>
              <a:rPr lang="en-US" sz="2799" spc="55" dirty="0">
                <a:solidFill>
                  <a:srgbClr val="2F2C59"/>
                </a:solidFill>
                <a:latin typeface="PT Sans"/>
                <a:sym typeface="PT Sans Bold"/>
              </a:rPr>
              <a:t> </a:t>
            </a:r>
            <a:r>
              <a:rPr lang="en-US" sz="2500" b="1" spc="50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SAUCE ONG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8600" y="6438900"/>
            <a:ext cx="12725400" cy="2967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spc="55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Acercarán</a:t>
            </a:r>
            <a:r>
              <a:rPr lang="en-US" sz="2799" spc="55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la </a:t>
            </a:r>
            <a:r>
              <a:rPr lang="en-US" sz="2799" spc="55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cultura</a:t>
            </a:r>
            <a:r>
              <a:rPr lang="en-US" sz="2799" spc="55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99" spc="55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camboyana</a:t>
            </a:r>
            <a:r>
              <a:rPr lang="en-US" sz="2799" spc="55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a </a:t>
            </a:r>
            <a:r>
              <a:rPr lang="en-US" sz="2799" spc="55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través</a:t>
            </a:r>
            <a:r>
              <a:rPr lang="en-US" sz="2799" spc="55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de la </a:t>
            </a:r>
            <a:r>
              <a:rPr lang="en-US" sz="2799" b="1" spc="55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danza</a:t>
            </a:r>
            <a:r>
              <a:rPr lang="en-US" sz="2799" spc="55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, la </a:t>
            </a:r>
            <a:r>
              <a:rPr lang="en-US" sz="2799" b="1" spc="55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música</a:t>
            </a:r>
            <a:r>
              <a:rPr lang="en-US" sz="2799" b="1" spc="55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799" spc="55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y </a:t>
            </a:r>
            <a:r>
              <a:rPr lang="en-US" sz="2799" spc="55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el</a:t>
            </a:r>
            <a:r>
              <a:rPr lang="en-US" sz="2799" spc="55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99" spc="55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e</a:t>
            </a:r>
            <a:r>
              <a:rPr lang="en-US" sz="2799" b="1" spc="55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ncuentro</a:t>
            </a:r>
            <a:r>
              <a:rPr lang="en-US" sz="2799" b="1" spc="55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.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  <a:endParaRPr lang="en-US" sz="2799" b="1" spc="55" dirty="0">
              <a:solidFill>
                <a:srgbClr val="2F2C59"/>
              </a:solidFill>
              <a:latin typeface="PT Sans Bold"/>
              <a:ea typeface="PT Sans Bold"/>
              <a:cs typeface="PT Sans Bold"/>
              <a:sym typeface="PT Sans Bold"/>
            </a:endParaRPr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spc="55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Porque</a:t>
            </a:r>
            <a:r>
              <a:rPr lang="en-US" sz="2799" spc="55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99" spc="55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en</a:t>
            </a:r>
            <a:r>
              <a:rPr lang="en-US" sz="2799" spc="55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99" spc="55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Camboya</a:t>
            </a:r>
            <a:r>
              <a:rPr lang="en-US" sz="2799" spc="55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, </a:t>
            </a:r>
            <a:r>
              <a:rPr lang="en-US" sz="2799" b="1" spc="55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la danza es </a:t>
            </a:r>
            <a:r>
              <a:rPr lang="en-US" sz="2799" b="1" spc="55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más</a:t>
            </a:r>
            <a:r>
              <a:rPr lang="en-US" sz="2799" b="1" spc="55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que un </a:t>
            </a:r>
            <a:r>
              <a:rPr lang="en-US" sz="2799" b="1" spc="55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espectáculo</a:t>
            </a:r>
            <a:r>
              <a:rPr lang="en-US" sz="2799" spc="55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: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spc="55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- es </a:t>
            </a:r>
            <a:r>
              <a:rPr lang="en-US" sz="2799" b="1" spc="55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identidad</a:t>
            </a:r>
            <a:endParaRPr lang="en-US" sz="2799" b="1" spc="55" dirty="0">
              <a:solidFill>
                <a:srgbClr val="2F2C59"/>
              </a:solidFill>
              <a:latin typeface="PT Sans Bold"/>
              <a:ea typeface="PT Sans Bold"/>
              <a:cs typeface="PT Sans Bold"/>
              <a:sym typeface="PT Sans Bold"/>
            </a:endParaRPr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spc="55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- es </a:t>
            </a:r>
            <a:r>
              <a:rPr lang="en-US" sz="2799" b="1" spc="55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confianza</a:t>
            </a:r>
            <a:endParaRPr lang="en-US" sz="2799" b="1" spc="55" dirty="0">
              <a:solidFill>
                <a:srgbClr val="2F2C59"/>
              </a:solidFill>
              <a:latin typeface="PT Sans Bold"/>
              <a:ea typeface="PT Sans Bold"/>
              <a:cs typeface="PT Sans Bold"/>
              <a:sym typeface="PT Sans Bold"/>
            </a:endParaRPr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spc="55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- es </a:t>
            </a:r>
            <a:r>
              <a:rPr lang="en-US" sz="2799" spc="55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una</a:t>
            </a:r>
            <a:r>
              <a:rPr lang="en-US" sz="2799" spc="55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forma de </a:t>
            </a:r>
            <a:r>
              <a:rPr lang="en-US" sz="2799" spc="55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decir</a:t>
            </a:r>
            <a:r>
              <a:rPr lang="en-US" sz="2799" spc="55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99" b="1" i="1" spc="55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“</a:t>
            </a:r>
            <a:r>
              <a:rPr lang="en-US" sz="2799" b="1" i="1" spc="55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aquí</a:t>
            </a:r>
            <a:r>
              <a:rPr lang="en-US" sz="2799" b="1" i="1" spc="55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799" b="1" i="1" spc="55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estamos</a:t>
            </a:r>
            <a:r>
              <a:rPr lang="en-US" sz="2799" b="1" i="1" spc="55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223489" y="7295515"/>
            <a:ext cx="3793383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spc="51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Vienen</a:t>
            </a:r>
            <a:r>
              <a:rPr lang="en-US" sz="2599" b="1" spc="51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a </a:t>
            </a:r>
            <a:r>
              <a:rPr lang="en-US" sz="2599" b="1" spc="51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compartir</a:t>
            </a:r>
            <a:r>
              <a:rPr lang="en-US" sz="2599" b="1" spc="51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Cultura e </a:t>
            </a:r>
            <a:r>
              <a:rPr lang="en-US" sz="2599" b="1" spc="51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Inclusión</a:t>
            </a:r>
            <a:endParaRPr lang="en-US" sz="2599" b="1" spc="51" dirty="0">
              <a:solidFill>
                <a:srgbClr val="2F2C59"/>
              </a:solidFill>
              <a:latin typeface="PT Sans Bold"/>
              <a:ea typeface="PT Sans Bold"/>
              <a:cs typeface="PT Sans Bold"/>
              <a:sym typeface="PT Sans Bold"/>
            </a:endParaRPr>
          </a:p>
          <a:p>
            <a:pPr algn="ctr">
              <a:lnSpc>
                <a:spcPts val="3639"/>
              </a:lnSpc>
              <a:spcBef>
                <a:spcPct val="0"/>
              </a:spcBef>
            </a:pPr>
            <a:endParaRPr lang="en-US" sz="2599" b="1" spc="51" dirty="0">
              <a:solidFill>
                <a:srgbClr val="2F2C59"/>
              </a:solidFill>
              <a:latin typeface="PT Sans Bold"/>
              <a:ea typeface="PT Sans Bold"/>
              <a:cs typeface="PT Sans Bold"/>
              <a:sym typeface="PT Sans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844200" cy="10347147"/>
          </a:xfrm>
          <a:custGeom>
            <a:avLst/>
            <a:gdLst/>
            <a:ahLst/>
            <a:cxnLst/>
            <a:rect l="l" t="t" r="r" b="b"/>
            <a:pathLst>
              <a:path w="9844200" h="10347147">
                <a:moveTo>
                  <a:pt x="0" y="0"/>
                </a:moveTo>
                <a:lnTo>
                  <a:pt x="9844200" y="0"/>
                </a:lnTo>
                <a:lnTo>
                  <a:pt x="9844200" y="10347147"/>
                </a:lnTo>
                <a:lnTo>
                  <a:pt x="0" y="103471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49" r="-522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9665" y="128782"/>
            <a:ext cx="17661080" cy="1447735"/>
            <a:chOff x="0" y="0"/>
            <a:chExt cx="4651478" cy="3812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51478" cy="381296"/>
            </a:xfrm>
            <a:custGeom>
              <a:avLst/>
              <a:gdLst/>
              <a:ahLst/>
              <a:cxnLst/>
              <a:rect l="l" t="t" r="r" b="b"/>
              <a:pathLst>
                <a:path w="4651478" h="381296">
                  <a:moveTo>
                    <a:pt x="0" y="0"/>
                  </a:moveTo>
                  <a:lnTo>
                    <a:pt x="4651478" y="0"/>
                  </a:lnTo>
                  <a:lnTo>
                    <a:pt x="4651478" y="381296"/>
                  </a:lnTo>
                  <a:lnTo>
                    <a:pt x="0" y="381296"/>
                  </a:ln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651478" cy="438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351950" y="1148045"/>
            <a:ext cx="2203320" cy="152400"/>
          </a:xfrm>
          <a:prstGeom prst="rect">
            <a:avLst/>
          </a:prstGeom>
          <a:solidFill>
            <a:srgbClr val="3D3C3C"/>
          </a:solidFill>
        </p:spPr>
      </p:sp>
      <p:sp>
        <p:nvSpPr>
          <p:cNvPr id="7" name="Freeform 7"/>
          <p:cNvSpPr/>
          <p:nvPr/>
        </p:nvSpPr>
        <p:spPr>
          <a:xfrm>
            <a:off x="10497151" y="3902464"/>
            <a:ext cx="1051778" cy="1241036"/>
          </a:xfrm>
          <a:custGeom>
            <a:avLst/>
            <a:gdLst/>
            <a:ahLst/>
            <a:cxnLst/>
            <a:rect l="l" t="t" r="r" b="b"/>
            <a:pathLst>
              <a:path w="1051778" h="1241036">
                <a:moveTo>
                  <a:pt x="0" y="0"/>
                </a:moveTo>
                <a:lnTo>
                  <a:pt x="1051778" y="0"/>
                </a:lnTo>
                <a:lnTo>
                  <a:pt x="1051778" y="1241036"/>
                </a:lnTo>
                <a:lnTo>
                  <a:pt x="0" y="12410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439794" y="5643697"/>
            <a:ext cx="1166492" cy="901380"/>
          </a:xfrm>
          <a:custGeom>
            <a:avLst/>
            <a:gdLst/>
            <a:ahLst/>
            <a:cxnLst/>
            <a:rect l="l" t="t" r="r" b="b"/>
            <a:pathLst>
              <a:path w="1166492" h="901380">
                <a:moveTo>
                  <a:pt x="0" y="0"/>
                </a:moveTo>
                <a:lnTo>
                  <a:pt x="1166492" y="0"/>
                </a:lnTo>
                <a:lnTo>
                  <a:pt x="1166492" y="901380"/>
                </a:lnTo>
                <a:lnTo>
                  <a:pt x="0" y="901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473710" y="7353147"/>
            <a:ext cx="1098661" cy="1123950"/>
          </a:xfrm>
          <a:custGeom>
            <a:avLst/>
            <a:gdLst/>
            <a:ahLst/>
            <a:cxnLst/>
            <a:rect l="l" t="t" r="r" b="b"/>
            <a:pathLst>
              <a:path w="1098661" h="1123950">
                <a:moveTo>
                  <a:pt x="0" y="0"/>
                </a:moveTo>
                <a:lnTo>
                  <a:pt x="1098661" y="0"/>
                </a:lnTo>
                <a:lnTo>
                  <a:pt x="1098661" y="1123950"/>
                </a:lnTo>
                <a:lnTo>
                  <a:pt x="0" y="11239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37208" y="1939529"/>
            <a:ext cx="971663" cy="1153310"/>
          </a:xfrm>
          <a:custGeom>
            <a:avLst/>
            <a:gdLst/>
            <a:ahLst/>
            <a:cxnLst/>
            <a:rect l="l" t="t" r="r" b="b"/>
            <a:pathLst>
              <a:path w="971663" h="1153310">
                <a:moveTo>
                  <a:pt x="0" y="0"/>
                </a:moveTo>
                <a:lnTo>
                  <a:pt x="971664" y="0"/>
                </a:lnTo>
                <a:lnTo>
                  <a:pt x="971664" y="1153310"/>
                </a:lnTo>
                <a:lnTo>
                  <a:pt x="0" y="11533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51950" y="319455"/>
            <a:ext cx="17192522" cy="76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4800" b="1">
                <a:solidFill>
                  <a:srgbClr val="3D3C3C"/>
                </a:solidFill>
                <a:latin typeface="PT Sans Bold"/>
                <a:ea typeface="PT Sans Bold"/>
                <a:cs typeface="PT Sans Bold"/>
                <a:sym typeface="PT Sans Bold"/>
              </a:rPr>
              <a:t>POR QUÉ ESTAMOS AQUÍ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22993" y="1519367"/>
            <a:ext cx="6422132" cy="7816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48" dirty="0" err="1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Venimos</a:t>
            </a:r>
            <a:r>
              <a:rPr lang="en-US" sz="2400" b="1" spc="48" dirty="0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a </a:t>
            </a:r>
            <a:r>
              <a:rPr lang="en-US" sz="2400" b="1" spc="48" dirty="0" err="1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dar</a:t>
            </a:r>
            <a:r>
              <a:rPr lang="en-US" sz="2400" b="1" spc="48" dirty="0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las gracias 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por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el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apoyo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, la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confianza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y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cercanía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que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desde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España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acompañan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desde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hace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muchos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años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al pueblo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camboyano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 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400" b="1" spc="48" dirty="0">
              <a:solidFill>
                <a:srgbClr val="2F2C59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48" dirty="0" err="1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Venimos</a:t>
            </a:r>
            <a:r>
              <a:rPr lang="en-US" sz="2400" b="1" spc="48" dirty="0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a </a:t>
            </a:r>
            <a:r>
              <a:rPr lang="en-US" sz="2400" b="1" spc="48" dirty="0" err="1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acercar</a:t>
            </a:r>
            <a:r>
              <a:rPr lang="en-US" sz="2400" b="1" spc="48" dirty="0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400" b="1" spc="48" dirty="0" err="1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Camboya</a:t>
            </a:r>
            <a:r>
              <a:rPr lang="en-US" sz="2400" b="1" spc="48" dirty="0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 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no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como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un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país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lejano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,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sino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como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una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realidad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viva,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joven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y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llena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de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esperanza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 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400" b="1" spc="48" dirty="0">
              <a:solidFill>
                <a:srgbClr val="2F2C59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48" dirty="0" err="1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Venimos</a:t>
            </a:r>
            <a:r>
              <a:rPr lang="en-US" sz="2400" b="1" spc="48" dirty="0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a </a:t>
            </a:r>
            <a:r>
              <a:rPr lang="en-US" sz="2400" b="1" spc="48" dirty="0" err="1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contar</a:t>
            </a:r>
            <a:r>
              <a:rPr lang="en-US" sz="2400" b="1" spc="48" dirty="0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400" b="1" spc="48" dirty="0" err="1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cómo</a:t>
            </a:r>
            <a:r>
              <a:rPr lang="en-US" sz="2400" b="1" spc="48" dirty="0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400" b="1" spc="48" dirty="0" err="1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está</a:t>
            </a:r>
            <a:r>
              <a:rPr lang="en-US" sz="2400" b="1" spc="48" dirty="0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hoy </a:t>
            </a:r>
            <a:r>
              <a:rPr lang="en-US" sz="2400" b="1" spc="48" dirty="0" err="1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Camboya</a:t>
            </a:r>
            <a:endParaRPr lang="en-US" sz="2400" b="1" spc="48" dirty="0">
              <a:solidFill>
                <a:srgbClr val="32B776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con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honestidad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: sus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retos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, sus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avances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y sus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interrogantes</a:t>
            </a:r>
            <a:endParaRPr lang="en-US" sz="2400" b="1" spc="48" dirty="0">
              <a:solidFill>
                <a:srgbClr val="2F2C59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400" b="1" spc="48" dirty="0">
              <a:solidFill>
                <a:srgbClr val="2F2C59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48" dirty="0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Y lo </a:t>
            </a:r>
            <a:r>
              <a:rPr lang="en-US" sz="2400" b="1" spc="48" dirty="0" err="1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hacemos</a:t>
            </a:r>
            <a:r>
              <a:rPr lang="en-US" sz="2400" b="1" spc="48" dirty="0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400" b="1" spc="48" dirty="0" err="1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cómo</a:t>
            </a:r>
            <a:r>
              <a:rPr lang="en-US" sz="2400" b="1" spc="48" dirty="0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400" b="1" spc="48" dirty="0" err="1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sabemos</a:t>
            </a:r>
            <a:r>
              <a:rPr lang="en-US" sz="2400" b="1" spc="48" dirty="0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400" b="1" spc="48" dirty="0" err="1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hacerlo</a:t>
            </a:r>
            <a:r>
              <a:rPr lang="en-US" sz="2400" b="1" spc="48" dirty="0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través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de la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cultura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, la danza y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experiencias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de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vida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de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los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jóvenes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que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han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crecido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en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proyectos</a:t>
            </a:r>
            <a:r>
              <a:rPr lang="en-US" sz="2400" b="1" spc="48" dirty="0">
                <a:solidFill>
                  <a:srgbClr val="2F2C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de </a:t>
            </a:r>
            <a:r>
              <a:rPr lang="en-US" sz="2400" b="1" spc="48" dirty="0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SAUCE ONG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400" b="1" spc="48" dirty="0">
              <a:solidFill>
                <a:srgbClr val="32B776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25150" y="0"/>
            <a:ext cx="16069150" cy="10287000"/>
          </a:xfrm>
          <a:custGeom>
            <a:avLst/>
            <a:gdLst/>
            <a:ahLst/>
            <a:cxnLst/>
            <a:rect l="l" t="t" r="r" b="b"/>
            <a:pathLst>
              <a:path w="16069150" h="10287000">
                <a:moveTo>
                  <a:pt x="0" y="0"/>
                </a:moveTo>
                <a:lnTo>
                  <a:pt x="16069150" y="0"/>
                </a:lnTo>
                <a:lnTo>
                  <a:pt x="16069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8" r="-13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9665" y="191965"/>
            <a:ext cx="9014335" cy="1673469"/>
            <a:chOff x="0" y="0"/>
            <a:chExt cx="2374146" cy="4407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74146" cy="440749"/>
            </a:xfrm>
            <a:custGeom>
              <a:avLst/>
              <a:gdLst/>
              <a:ahLst/>
              <a:cxnLst/>
              <a:rect l="l" t="t" r="r" b="b"/>
              <a:pathLst>
                <a:path w="2374146" h="440749">
                  <a:moveTo>
                    <a:pt x="0" y="0"/>
                  </a:moveTo>
                  <a:lnTo>
                    <a:pt x="2374146" y="0"/>
                  </a:lnTo>
                  <a:lnTo>
                    <a:pt x="2374146" y="440749"/>
                  </a:lnTo>
                  <a:lnTo>
                    <a:pt x="0" y="440749"/>
                  </a:lnTo>
                  <a:close/>
                </a:path>
              </a:pathLst>
            </a:custGeom>
            <a:solidFill>
              <a:srgbClr val="FFFFFF">
                <a:alpha val="5490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374146" cy="497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351950" y="1500317"/>
            <a:ext cx="2203320" cy="152400"/>
          </a:xfrm>
          <a:prstGeom prst="rect">
            <a:avLst/>
          </a:prstGeom>
          <a:solidFill>
            <a:srgbClr val="3D3C3C"/>
          </a:solidFill>
        </p:spPr>
      </p:sp>
      <p:sp>
        <p:nvSpPr>
          <p:cNvPr id="7" name="Freeform 7"/>
          <p:cNvSpPr/>
          <p:nvPr/>
        </p:nvSpPr>
        <p:spPr>
          <a:xfrm>
            <a:off x="9444769" y="3014187"/>
            <a:ext cx="1082573" cy="725324"/>
          </a:xfrm>
          <a:custGeom>
            <a:avLst/>
            <a:gdLst/>
            <a:ahLst/>
            <a:cxnLst/>
            <a:rect l="l" t="t" r="r" b="b"/>
            <a:pathLst>
              <a:path w="1082573" h="725324">
                <a:moveTo>
                  <a:pt x="0" y="0"/>
                </a:moveTo>
                <a:lnTo>
                  <a:pt x="1082573" y="0"/>
                </a:lnTo>
                <a:lnTo>
                  <a:pt x="1082573" y="725324"/>
                </a:lnTo>
                <a:lnTo>
                  <a:pt x="0" y="7253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98480" y="4226582"/>
            <a:ext cx="577658" cy="916918"/>
          </a:xfrm>
          <a:custGeom>
            <a:avLst/>
            <a:gdLst/>
            <a:ahLst/>
            <a:cxnLst/>
            <a:rect l="l" t="t" r="r" b="b"/>
            <a:pathLst>
              <a:path w="577658" h="916918">
                <a:moveTo>
                  <a:pt x="0" y="0"/>
                </a:moveTo>
                <a:lnTo>
                  <a:pt x="577658" y="0"/>
                </a:lnTo>
                <a:lnTo>
                  <a:pt x="577658" y="916918"/>
                </a:lnTo>
                <a:lnTo>
                  <a:pt x="0" y="9169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3440" y="5629275"/>
            <a:ext cx="745231" cy="726261"/>
          </a:xfrm>
          <a:custGeom>
            <a:avLst/>
            <a:gdLst/>
            <a:ahLst/>
            <a:cxnLst/>
            <a:rect l="l" t="t" r="r" b="b"/>
            <a:pathLst>
              <a:path w="745231" h="726261">
                <a:moveTo>
                  <a:pt x="0" y="0"/>
                </a:moveTo>
                <a:lnTo>
                  <a:pt x="745231" y="0"/>
                </a:lnTo>
                <a:lnTo>
                  <a:pt x="745231" y="726261"/>
                </a:lnTo>
                <a:lnTo>
                  <a:pt x="0" y="7262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571625" y="7317561"/>
            <a:ext cx="828862" cy="776022"/>
          </a:xfrm>
          <a:custGeom>
            <a:avLst/>
            <a:gdLst/>
            <a:ahLst/>
            <a:cxnLst/>
            <a:rect l="l" t="t" r="r" b="b"/>
            <a:pathLst>
              <a:path w="828862" h="776022">
                <a:moveTo>
                  <a:pt x="0" y="0"/>
                </a:moveTo>
                <a:lnTo>
                  <a:pt x="828861" y="0"/>
                </a:lnTo>
                <a:lnTo>
                  <a:pt x="828861" y="776022"/>
                </a:lnTo>
                <a:lnTo>
                  <a:pt x="0" y="7760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51950" y="217650"/>
            <a:ext cx="8792050" cy="125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4000" b="1">
                <a:solidFill>
                  <a:srgbClr val="3D3C3C"/>
                </a:solidFill>
                <a:latin typeface="PT Sans Bold"/>
                <a:ea typeface="PT Sans Bold"/>
                <a:cs typeface="PT Sans Bold"/>
                <a:sym typeface="PT Sans Bold"/>
              </a:rPr>
              <a:t>UNA INVITACIÓN A CO-PROTAGONIZAR</a:t>
            </a:r>
          </a:p>
          <a:p>
            <a:pPr algn="l">
              <a:lnSpc>
                <a:spcPts val="5000"/>
              </a:lnSpc>
            </a:pPr>
            <a:r>
              <a:rPr lang="en-US" sz="4000" b="1">
                <a:solidFill>
                  <a:srgbClr val="3D3C3C"/>
                </a:solidFill>
                <a:latin typeface="PT Sans Bold"/>
                <a:ea typeface="PT Sans Bold"/>
                <a:cs typeface="PT Sans Bold"/>
                <a:sym typeface="PT Sans Bold"/>
              </a:rPr>
              <a:t>LA HISTORIA DE SAUCE ONG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34625" y="2857649"/>
            <a:ext cx="7165659" cy="6282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48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Educación: </a:t>
            </a:r>
            <a:r>
              <a:rPr lang="en-US" sz="2400" spc="48">
                <a:solidFill>
                  <a:srgbClr val="2F2C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garantizar acceso a la educación de niños y jóvenes en situación de vulnerabilidad 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400" spc="48">
              <a:solidFill>
                <a:srgbClr val="2F2C59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48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Discapacidad: </a:t>
            </a:r>
            <a:r>
              <a:rPr lang="en-US" sz="2400" spc="48">
                <a:solidFill>
                  <a:srgbClr val="2F2C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apoyo y acompañamiento a personas con discapacidad y a sus familias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400" spc="48">
              <a:solidFill>
                <a:srgbClr val="2F2C59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48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Salud: </a:t>
            </a:r>
            <a:r>
              <a:rPr lang="en-US" sz="2400" spc="48">
                <a:solidFill>
                  <a:srgbClr val="2F2C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atención médica a pacientes sin recursos facilitando el acceso a servicios de salud de calidad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400" spc="48">
              <a:solidFill>
                <a:srgbClr val="2F2C59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48">
                <a:solidFill>
                  <a:srgbClr val="32B77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Desarrollo sostenible de comunidades:</a:t>
            </a:r>
            <a:r>
              <a:rPr lang="en-US" sz="2400" spc="48">
                <a:solidFill>
                  <a:srgbClr val="2F2C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proyectos socioeconómicos, desarrollo de infraestructura e iniciativas agrícolas así como de desarrollo social 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400" spc="48">
              <a:solidFill>
                <a:srgbClr val="2F2C59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869574" y="805025"/>
            <a:ext cx="8115300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48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SAUCE ONG cumple 25 años y sigue con la misma determinación en la misión de sembrar futuro, dignidad y esperanza en el pueblo Camboyano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51950" y="1148045"/>
            <a:ext cx="2203320" cy="152400"/>
          </a:xfrm>
          <a:prstGeom prst="rect">
            <a:avLst/>
          </a:prstGeom>
          <a:solidFill>
            <a:srgbClr val="3D3C3C"/>
          </a:solidFill>
        </p:spPr>
      </p:sp>
      <p:sp>
        <p:nvSpPr>
          <p:cNvPr id="3" name="Freeform 3"/>
          <p:cNvSpPr/>
          <p:nvPr/>
        </p:nvSpPr>
        <p:spPr>
          <a:xfrm>
            <a:off x="2070841" y="2769063"/>
            <a:ext cx="1510794" cy="1510794"/>
          </a:xfrm>
          <a:custGeom>
            <a:avLst/>
            <a:gdLst/>
            <a:ahLst/>
            <a:cxnLst/>
            <a:rect l="l" t="t" r="r" b="b"/>
            <a:pathLst>
              <a:path w="1510794" h="1510794">
                <a:moveTo>
                  <a:pt x="0" y="0"/>
                </a:moveTo>
                <a:lnTo>
                  <a:pt x="1510794" y="0"/>
                </a:lnTo>
                <a:lnTo>
                  <a:pt x="1510794" y="1510794"/>
                </a:lnTo>
                <a:lnTo>
                  <a:pt x="0" y="1510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44194" y="2769063"/>
            <a:ext cx="1792280" cy="1534640"/>
          </a:xfrm>
          <a:custGeom>
            <a:avLst/>
            <a:gdLst/>
            <a:ahLst/>
            <a:cxnLst/>
            <a:rect l="l" t="t" r="r" b="b"/>
            <a:pathLst>
              <a:path w="1792280" h="1534640">
                <a:moveTo>
                  <a:pt x="0" y="0"/>
                </a:moveTo>
                <a:lnTo>
                  <a:pt x="1792279" y="0"/>
                </a:lnTo>
                <a:lnTo>
                  <a:pt x="1792279" y="1534639"/>
                </a:lnTo>
                <a:lnTo>
                  <a:pt x="0" y="1534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23487" y="2769063"/>
            <a:ext cx="1693395" cy="1534640"/>
          </a:xfrm>
          <a:custGeom>
            <a:avLst/>
            <a:gdLst/>
            <a:ahLst/>
            <a:cxnLst/>
            <a:rect l="l" t="t" r="r" b="b"/>
            <a:pathLst>
              <a:path w="1693395" h="1534640">
                <a:moveTo>
                  <a:pt x="0" y="0"/>
                </a:moveTo>
                <a:lnTo>
                  <a:pt x="1693396" y="0"/>
                </a:lnTo>
                <a:lnTo>
                  <a:pt x="1693396" y="1534639"/>
                </a:lnTo>
                <a:lnTo>
                  <a:pt x="0" y="15346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38344" y="8664401"/>
            <a:ext cx="2079258" cy="925260"/>
          </a:xfrm>
          <a:custGeom>
            <a:avLst/>
            <a:gdLst/>
            <a:ahLst/>
            <a:cxnLst/>
            <a:rect l="l" t="t" r="r" b="b"/>
            <a:pathLst>
              <a:path w="2079258" h="925260">
                <a:moveTo>
                  <a:pt x="0" y="0"/>
                </a:moveTo>
                <a:lnTo>
                  <a:pt x="2079258" y="0"/>
                </a:lnTo>
                <a:lnTo>
                  <a:pt x="2079258" y="925259"/>
                </a:lnTo>
                <a:lnTo>
                  <a:pt x="0" y="9252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230954" y="2891529"/>
            <a:ext cx="1193962" cy="1388328"/>
          </a:xfrm>
          <a:custGeom>
            <a:avLst/>
            <a:gdLst/>
            <a:ahLst/>
            <a:cxnLst/>
            <a:rect l="l" t="t" r="r" b="b"/>
            <a:pathLst>
              <a:path w="1193962" h="1388328">
                <a:moveTo>
                  <a:pt x="0" y="0"/>
                </a:moveTo>
                <a:lnTo>
                  <a:pt x="1193962" y="0"/>
                </a:lnTo>
                <a:lnTo>
                  <a:pt x="1193962" y="1388328"/>
                </a:lnTo>
                <a:lnTo>
                  <a:pt x="0" y="13883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71494" y="4599300"/>
            <a:ext cx="909489" cy="7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b="1" spc="83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25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25555" y="5702297"/>
            <a:ext cx="2601367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spc="48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Años</a:t>
            </a:r>
            <a:r>
              <a:rPr lang="en-US" sz="2400" b="1" spc="48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de </a:t>
            </a:r>
            <a:r>
              <a:rPr lang="en-US" sz="2400" b="1" spc="48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trabajo</a:t>
            </a:r>
            <a:endParaRPr lang="en-US" sz="2400" b="1" spc="48" dirty="0">
              <a:solidFill>
                <a:srgbClr val="2F2C59"/>
              </a:solidFill>
              <a:latin typeface="PT Sans Bold"/>
              <a:ea typeface="PT Sans Bold"/>
              <a:cs typeface="PT Sans Bold"/>
              <a:sym typeface="PT Sans Bold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spc="48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en</a:t>
            </a:r>
            <a:r>
              <a:rPr lang="en-US" sz="2400" b="1" spc="48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Camboya</a:t>
            </a:r>
            <a:endParaRPr lang="en-US" sz="2400" b="1" spc="48" dirty="0">
              <a:solidFill>
                <a:srgbClr val="2F2C59"/>
              </a:solidFill>
              <a:latin typeface="PT Sans Bold"/>
              <a:ea typeface="PT Sans Bold"/>
              <a:cs typeface="PT Sans Bold"/>
              <a:sym typeface="PT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373065" y="4599300"/>
            <a:ext cx="2909739" cy="7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b="1" spc="83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1.081.000€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27251" y="5702297"/>
            <a:ext cx="2601367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spc="48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Inversión</a:t>
            </a:r>
            <a:r>
              <a:rPr lang="en-US" sz="2400" b="1" spc="48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directa</a:t>
            </a:r>
            <a:r>
              <a:rPr lang="en-US" sz="2400" b="1" spc="48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(KPI 2024)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1950" y="319455"/>
            <a:ext cx="17192522" cy="76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4800" b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SAUCE ONG:</a:t>
            </a:r>
            <a:r>
              <a:rPr lang="en-US" sz="4800" b="1">
                <a:solidFill>
                  <a:srgbClr val="3D3C3C"/>
                </a:solidFill>
                <a:latin typeface="PT Sans Bold"/>
                <a:ea typeface="PT Sans Bold"/>
                <a:cs typeface="PT Sans Bold"/>
                <a:sym typeface="PT Sans Bold"/>
              </a:rPr>
              <a:t> SOLVENCIA Y EFICIENCIA DEMOSTRADA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31845" y="4599300"/>
            <a:ext cx="1707207" cy="7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b="1" spc="83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30.900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84765" y="5702297"/>
            <a:ext cx="2601367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spc="48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Beneficiarios</a:t>
            </a:r>
            <a:r>
              <a:rPr lang="en-US" sz="2400" b="1" spc="48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directos</a:t>
            </a:r>
            <a:r>
              <a:rPr lang="en-US" sz="2400" b="1" spc="48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2024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757125" y="4599300"/>
            <a:ext cx="626120" cy="7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b="1" spc="83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20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69502" y="5702297"/>
            <a:ext cx="2601367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spc="48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Proyectos activos 2024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71800" y="7351570"/>
            <a:ext cx="10882610" cy="841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spc="48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Auditorías</a:t>
            </a:r>
            <a:r>
              <a:rPr lang="en-US" sz="2400" b="1" spc="48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externas</a:t>
            </a:r>
            <a:r>
              <a:rPr lang="en-US" sz="2400" b="1" spc="48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garantizan</a:t>
            </a:r>
            <a:r>
              <a:rPr lang="en-US" sz="2400" b="1" spc="48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nuestra</a:t>
            </a:r>
            <a:r>
              <a:rPr lang="en-US" sz="2400" b="1" spc="48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400" b="1" spc="48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transparencia</a:t>
            </a:r>
            <a:r>
              <a:rPr lang="en-US" sz="2400" b="1" spc="48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y </a:t>
            </a:r>
            <a:r>
              <a:rPr lang="en-US" sz="2400" b="1" spc="48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sostenibilidad</a:t>
            </a:r>
            <a:endParaRPr lang="en-US" sz="2400" b="1" spc="48" dirty="0">
              <a:solidFill>
                <a:srgbClr val="2F2C59"/>
              </a:solidFill>
              <a:latin typeface="PT Sans Bold"/>
              <a:ea typeface="PT Sans Bold"/>
              <a:cs typeface="PT Sans Bold"/>
              <a:sym typeface="PT Sans Bold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 b="1" spc="48" dirty="0">
              <a:solidFill>
                <a:srgbClr val="2F2C59"/>
              </a:solidFill>
              <a:latin typeface="PT Sans Bold"/>
              <a:ea typeface="PT Sans Bold"/>
              <a:cs typeface="PT Sans Bold"/>
              <a:sym typeface="PT Sa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674890" y="8481235"/>
            <a:ext cx="9132987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spc="48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Avalados por el sello </a:t>
            </a:r>
            <a:r>
              <a:rPr lang="en-US" sz="2400" b="1" spc="48">
                <a:solidFill>
                  <a:srgbClr val="000000"/>
                </a:solidFill>
                <a:latin typeface="PT Sans Bold"/>
                <a:ea typeface="PT Sans Bold"/>
                <a:cs typeface="PT Sans Bold"/>
                <a:sym typeface="PT Sans Bold"/>
              </a:rPr>
              <a:t>"Dona con Confianza" de la Fundación Lealtad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 b="1" spc="48">
              <a:solidFill>
                <a:srgbClr val="000000"/>
              </a:solidFill>
              <a:latin typeface="PT Sans Bold"/>
              <a:ea typeface="PT Sans Bold"/>
              <a:cs typeface="PT Sans Bold"/>
              <a:sym typeface="PT Sans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51950" y="1148045"/>
            <a:ext cx="2203320" cy="152400"/>
          </a:xfrm>
          <a:prstGeom prst="rect">
            <a:avLst/>
          </a:prstGeom>
          <a:solidFill>
            <a:srgbClr val="3D3C3C"/>
          </a:solidFill>
        </p:spPr>
      </p:sp>
      <p:sp>
        <p:nvSpPr>
          <p:cNvPr id="3" name="Freeform 3"/>
          <p:cNvSpPr/>
          <p:nvPr/>
        </p:nvSpPr>
        <p:spPr>
          <a:xfrm>
            <a:off x="0" y="3685034"/>
            <a:ext cx="18288000" cy="4038223"/>
          </a:xfrm>
          <a:custGeom>
            <a:avLst/>
            <a:gdLst/>
            <a:ahLst/>
            <a:cxnLst/>
            <a:rect l="l" t="t" r="r" b="b"/>
            <a:pathLst>
              <a:path w="18288000" h="4038223">
                <a:moveTo>
                  <a:pt x="0" y="0"/>
                </a:moveTo>
                <a:lnTo>
                  <a:pt x="18288000" y="0"/>
                </a:lnTo>
                <a:lnTo>
                  <a:pt x="18288000" y="4038223"/>
                </a:lnTo>
                <a:lnTo>
                  <a:pt x="0" y="4038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806" b="-14584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1950" y="319455"/>
            <a:ext cx="17192522" cy="76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4800" b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CAMBOYA HOY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574294"/>
            <a:ext cx="16230600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48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Camboya es mucho más que su pasado de guerra: es un país joven que, aunque no vivió el conflicto de los Jemeres Rojos, sigue afrontando sus secuelas y nuevos desafíos, como las recientes tensiones con Tailandia, que han reducido las remesas y provocado el retorno de trabajadores migrantes, aumentando la vulnerabilidad económica de muchas familias y la presión sobre un sistema ya frágil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8314773"/>
            <a:ext cx="162306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b="1" spc="44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País con enormes retos sociales, pero también con una cultura milenaria y una gran capacidad de resiliencia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8895632"/>
            <a:ext cx="16230600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b="1" spc="44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La inversión en educación es fundamental para formar a los futuros líderes que el país necesita para su desarrollo</a:t>
            </a: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b="1" spc="44">
                <a:solidFill>
                  <a:srgbClr val="000000"/>
                </a:solidFill>
                <a:latin typeface="PT Sans Bold"/>
                <a:ea typeface="PT Sans Bold"/>
                <a:cs typeface="PT Sans Bold"/>
                <a:sym typeface="PT Sans Bold"/>
              </a:rPr>
              <a:t> </a:t>
            </a:r>
            <a:r>
              <a:rPr lang="en-US" sz="2200" b="1" spc="44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 RETO:</a:t>
            </a:r>
            <a:r>
              <a:rPr lang="en-US" sz="2200" b="1" spc="44">
                <a:solidFill>
                  <a:srgbClr val="000000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200" b="1" spc="44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alrededor del</a:t>
            </a:r>
            <a:r>
              <a:rPr lang="en-US" sz="2200" b="1" spc="44">
                <a:solidFill>
                  <a:srgbClr val="000000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200" b="1" spc="44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50%</a:t>
            </a:r>
            <a:r>
              <a:rPr lang="en-US" sz="2200" b="1" spc="44">
                <a:solidFill>
                  <a:srgbClr val="000000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200" b="1" spc="44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de la población es menor de</a:t>
            </a:r>
            <a:r>
              <a:rPr lang="en-US" sz="2200" b="1" spc="44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 25</a:t>
            </a:r>
            <a:r>
              <a:rPr lang="en-US" sz="2200" b="1" spc="44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años y solo el</a:t>
            </a:r>
            <a:r>
              <a:rPr lang="en-US" sz="2200" b="1" spc="44">
                <a:solidFill>
                  <a:srgbClr val="000000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200" b="1" spc="44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36%</a:t>
            </a:r>
            <a:r>
              <a:rPr lang="en-US" sz="2200" b="1" spc="44">
                <a:solidFill>
                  <a:srgbClr val="000000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2200" b="1" spc="44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de los niños finaliza la educación primaria</a:t>
            </a:r>
          </a:p>
          <a:p>
            <a:pPr algn="ctr">
              <a:lnSpc>
                <a:spcPts val="3080"/>
              </a:lnSpc>
              <a:spcBef>
                <a:spcPct val="0"/>
              </a:spcBef>
            </a:pPr>
            <a:endParaRPr lang="en-US" sz="2200" b="1" spc="44">
              <a:solidFill>
                <a:srgbClr val="2F2C59"/>
              </a:solidFill>
              <a:latin typeface="PT Sans Bold"/>
              <a:ea typeface="PT Sans Bold"/>
              <a:cs typeface="PT Sans Bold"/>
              <a:sym typeface="PT Sans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84522" cy="12323015"/>
          </a:xfrm>
          <a:custGeom>
            <a:avLst/>
            <a:gdLst/>
            <a:ahLst/>
            <a:cxnLst/>
            <a:rect l="l" t="t" r="r" b="b"/>
            <a:pathLst>
              <a:path w="18484522" h="12323015">
                <a:moveTo>
                  <a:pt x="0" y="0"/>
                </a:moveTo>
                <a:lnTo>
                  <a:pt x="18484522" y="0"/>
                </a:lnTo>
                <a:lnTo>
                  <a:pt x="18484522" y="12323015"/>
                </a:lnTo>
                <a:lnTo>
                  <a:pt x="0" y="123230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31698" y="342500"/>
            <a:ext cx="11543985" cy="1712304"/>
            <a:chOff x="0" y="0"/>
            <a:chExt cx="3278887" cy="4863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78887" cy="486353"/>
            </a:xfrm>
            <a:custGeom>
              <a:avLst/>
              <a:gdLst/>
              <a:ahLst/>
              <a:cxnLst/>
              <a:rect l="l" t="t" r="r" b="b"/>
              <a:pathLst>
                <a:path w="3278887" h="486353">
                  <a:moveTo>
                    <a:pt x="0" y="0"/>
                  </a:moveTo>
                  <a:lnTo>
                    <a:pt x="3278887" y="0"/>
                  </a:lnTo>
                  <a:lnTo>
                    <a:pt x="3278887" y="486353"/>
                  </a:lnTo>
                  <a:lnTo>
                    <a:pt x="0" y="486353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515073" y="477926"/>
            <a:ext cx="9257854" cy="1374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spc="79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Más que un </a:t>
            </a:r>
            <a:r>
              <a:rPr lang="en-US" sz="3999" b="1" spc="79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espectáculo</a:t>
            </a:r>
            <a:r>
              <a:rPr lang="en-US" sz="3999" b="1" spc="79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: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spc="79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La danza </a:t>
            </a:r>
            <a:r>
              <a:rPr lang="en-US" sz="3999" b="1" spc="79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como</a:t>
            </a:r>
            <a:r>
              <a:rPr lang="en-US" sz="3999" b="1" spc="79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3999" b="1" spc="79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puente</a:t>
            </a:r>
            <a:r>
              <a:rPr lang="en-US" sz="3999" b="1" spc="79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entre dos </a:t>
            </a:r>
            <a:r>
              <a:rPr lang="en-US" sz="3999" b="1" spc="79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mundos</a:t>
            </a:r>
            <a:endParaRPr lang="en-US" sz="3999" b="1" spc="79" dirty="0">
              <a:solidFill>
                <a:srgbClr val="2F2C59"/>
              </a:solidFill>
              <a:latin typeface="PT Sans Bold"/>
              <a:ea typeface="PT Sans Bold"/>
              <a:cs typeface="PT Sans Bold"/>
              <a:sym typeface="PT Sans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865943" y="8238916"/>
            <a:ext cx="14752636" cy="1712304"/>
            <a:chOff x="0" y="0"/>
            <a:chExt cx="4190254" cy="4863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90254" cy="486353"/>
            </a:xfrm>
            <a:custGeom>
              <a:avLst/>
              <a:gdLst/>
              <a:ahLst/>
              <a:cxnLst/>
              <a:rect l="l" t="t" r="r" b="b"/>
              <a:pathLst>
                <a:path w="4190254" h="486353">
                  <a:moveTo>
                    <a:pt x="0" y="0"/>
                  </a:moveTo>
                  <a:lnTo>
                    <a:pt x="4190254" y="0"/>
                  </a:lnTo>
                  <a:lnTo>
                    <a:pt x="4190254" y="486353"/>
                  </a:lnTo>
                  <a:lnTo>
                    <a:pt x="0" y="486353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928451" y="8480424"/>
            <a:ext cx="12627620" cy="210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spc="79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Gira </a:t>
            </a:r>
            <a:r>
              <a:rPr lang="en-US" sz="3999" b="1" spc="79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por</a:t>
            </a:r>
            <a:r>
              <a:rPr lang="en-US" sz="3999" b="1" spc="79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  <a:r>
              <a:rPr lang="en-US" sz="3999" b="1" spc="79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España</a:t>
            </a:r>
            <a:r>
              <a:rPr lang="en-US" sz="3999" b="1" spc="79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“Danza, </a:t>
            </a:r>
            <a:r>
              <a:rPr lang="en-US" sz="3999" b="1" spc="79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dignidad</a:t>
            </a:r>
            <a:r>
              <a:rPr lang="en-US" sz="3999" b="1" spc="79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 y </a:t>
            </a:r>
            <a:r>
              <a:rPr lang="en-US" sz="3999" b="1" spc="79" dirty="0" err="1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encuentro</a:t>
            </a:r>
            <a:r>
              <a:rPr lang="en-US" sz="3999" b="1" spc="79" dirty="0">
                <a:solidFill>
                  <a:srgbClr val="2F2C59"/>
                </a:solidFill>
                <a:latin typeface="PT Sans Bold"/>
                <a:ea typeface="PT Sans Bold"/>
                <a:cs typeface="PT Sans Bold"/>
                <a:sym typeface="PT Sans Bold"/>
              </a:rPr>
              <a:t>”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spc="79" dirty="0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Del 1 al 20 de </a:t>
            </a:r>
            <a:r>
              <a:rPr lang="en-US" sz="3999" b="1" spc="79" dirty="0" err="1">
                <a:solidFill>
                  <a:srgbClr val="32B776"/>
                </a:solidFill>
                <a:latin typeface="PT Sans Bold"/>
                <a:ea typeface="PT Sans Bold"/>
                <a:cs typeface="PT Sans Bold"/>
                <a:sym typeface="PT Sans Bold"/>
              </a:rPr>
              <a:t>octubre</a:t>
            </a:r>
            <a:endParaRPr lang="en-US" sz="3999" b="1" spc="79" dirty="0">
              <a:solidFill>
                <a:srgbClr val="32B776"/>
              </a:solidFill>
              <a:latin typeface="PT Sans Bold"/>
              <a:ea typeface="PT Sans Bold"/>
              <a:cs typeface="PT Sans Bold"/>
              <a:sym typeface="PT Sans Bold"/>
            </a:endParaRP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3999" b="1" spc="79" dirty="0">
              <a:solidFill>
                <a:srgbClr val="32B776"/>
              </a:solidFill>
              <a:latin typeface="PT Sans Bold"/>
              <a:ea typeface="PT Sans Bold"/>
              <a:cs typeface="PT Sans Bold"/>
              <a:sym typeface="PT Sans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00999" y="128782"/>
            <a:ext cx="9975999" cy="10158218"/>
            <a:chOff x="0" y="0"/>
            <a:chExt cx="2105856" cy="26754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5856" cy="2675415"/>
            </a:xfrm>
            <a:custGeom>
              <a:avLst/>
              <a:gdLst/>
              <a:ahLst/>
              <a:cxnLst/>
              <a:rect l="l" t="t" r="r" b="b"/>
              <a:pathLst>
                <a:path w="2105856" h="2675415">
                  <a:moveTo>
                    <a:pt x="0" y="0"/>
                  </a:moveTo>
                  <a:lnTo>
                    <a:pt x="2105856" y="0"/>
                  </a:lnTo>
                  <a:lnTo>
                    <a:pt x="2105856" y="2675415"/>
                  </a:lnTo>
                  <a:lnTo>
                    <a:pt x="0" y="2675415"/>
                  </a:lnTo>
                  <a:close/>
                </a:path>
              </a:pathLst>
            </a:custGeom>
            <a:solidFill>
              <a:srgbClr val="FFFFFF">
                <a:alpha val="12941"/>
              </a:srgbClr>
            </a:solidFill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105856" cy="2732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75136" y="3923327"/>
            <a:ext cx="7718936" cy="5868373"/>
          </a:xfrm>
          <a:custGeom>
            <a:avLst/>
            <a:gdLst/>
            <a:ahLst/>
            <a:cxnLst/>
            <a:rect l="l" t="t" r="r" b="b"/>
            <a:pathLst>
              <a:path w="13867590" h="13860763">
                <a:moveTo>
                  <a:pt x="0" y="0"/>
                </a:moveTo>
                <a:lnTo>
                  <a:pt x="13867590" y="0"/>
                </a:lnTo>
                <a:lnTo>
                  <a:pt x="13867590" y="13860763"/>
                </a:lnTo>
                <a:lnTo>
                  <a:pt x="0" y="138607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07" r="-61342" b="-3807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9665" y="128782"/>
            <a:ext cx="7718936" cy="1447735"/>
            <a:chOff x="0" y="0"/>
            <a:chExt cx="1869170" cy="381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69170" cy="381296"/>
            </a:xfrm>
            <a:custGeom>
              <a:avLst/>
              <a:gdLst/>
              <a:ahLst/>
              <a:cxnLst/>
              <a:rect l="l" t="t" r="r" b="b"/>
              <a:pathLst>
                <a:path w="1869170" h="381296">
                  <a:moveTo>
                    <a:pt x="0" y="0"/>
                  </a:moveTo>
                  <a:lnTo>
                    <a:pt x="1869170" y="0"/>
                  </a:lnTo>
                  <a:lnTo>
                    <a:pt x="1869170" y="381296"/>
                  </a:lnTo>
                  <a:lnTo>
                    <a:pt x="0" y="381296"/>
                  </a:ln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869170" cy="438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382000" y="1257300"/>
            <a:ext cx="9906000" cy="6981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94"/>
              </a:lnSpc>
            </a:pPr>
            <a:r>
              <a:rPr lang="en-US" sz="2782" b="1" spc="55" dirty="0">
                <a:solidFill>
                  <a:schemeClr val="bg1"/>
                </a:solidFill>
                <a:latin typeface="PT Sans Bold"/>
                <a:ea typeface="PT Sans Bold"/>
                <a:cs typeface="PT Sans Bold"/>
                <a:sym typeface="PT Sans Bold"/>
              </a:rPr>
              <a:t> </a:t>
            </a:r>
          </a:p>
          <a:p>
            <a:pPr marL="457200" indent="-457200" algn="l">
              <a:lnSpc>
                <a:spcPts val="3894"/>
              </a:lnSpc>
              <a:buFont typeface="Wingdings" panose="05000000000000000000" pitchFamily="2" charset="2"/>
              <a:buChar char="Ø"/>
            </a:pPr>
            <a:r>
              <a:rPr lang="es-E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Jueves, 1 de octubre –</a:t>
            </a:r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</a:rPr>
              <a:t> Teatro Jovellanos, Gijón.</a:t>
            </a:r>
          </a:p>
          <a:p>
            <a:pPr marL="457200" indent="-457200" algn="l">
              <a:lnSpc>
                <a:spcPts val="3894"/>
              </a:lnSpc>
              <a:buFont typeface="Wingdings" panose="05000000000000000000" pitchFamily="2" charset="2"/>
              <a:buChar char="Ø"/>
            </a:pPr>
            <a:endParaRPr lang="es-ES" sz="3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457200" indent="-457200" algn="l">
              <a:lnSpc>
                <a:spcPts val="3894"/>
              </a:lnSpc>
              <a:buFont typeface="Wingdings" panose="05000000000000000000" pitchFamily="2" charset="2"/>
              <a:buChar char="Ø"/>
            </a:pPr>
            <a:r>
              <a:rPr lang="es-E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Domingo, 4 de octubre – Auditorio Príncipe Felipe, Oviedo.</a:t>
            </a:r>
          </a:p>
          <a:p>
            <a:pPr marL="457200" indent="-457200" algn="l">
              <a:lnSpc>
                <a:spcPts val="3894"/>
              </a:lnSpc>
              <a:buFont typeface="Wingdings" panose="05000000000000000000" pitchFamily="2" charset="2"/>
              <a:buChar char="Ø"/>
            </a:pPr>
            <a:endParaRPr lang="es-ES" sz="3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457200" indent="-457200" algn="l">
              <a:lnSpc>
                <a:spcPts val="3894"/>
              </a:lnSpc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</a:rPr>
              <a:t>Lunes, 5 </a:t>
            </a:r>
            <a:r>
              <a:rPr lang="es-E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 octubre – Valladolid.</a:t>
            </a:r>
          </a:p>
          <a:p>
            <a:pPr algn="l">
              <a:lnSpc>
                <a:spcPts val="3894"/>
              </a:lnSpc>
            </a:pPr>
            <a:endParaRPr lang="es-ES" sz="3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457200" indent="-457200" algn="l">
              <a:lnSpc>
                <a:spcPts val="3894"/>
              </a:lnSpc>
              <a:buFont typeface="Wingdings" panose="05000000000000000000" pitchFamily="2" charset="2"/>
              <a:buChar char="Ø"/>
            </a:pPr>
            <a:r>
              <a:rPr lang="es-E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Martes, 6 de octubre - Teatro </a:t>
            </a:r>
            <a:r>
              <a:rPr lang="es-ES" sz="32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Úrculo</a:t>
            </a:r>
            <a:r>
              <a:rPr lang="es-E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Madrid.</a:t>
            </a:r>
          </a:p>
          <a:p>
            <a:pPr marL="457200" indent="-457200" algn="l">
              <a:lnSpc>
                <a:spcPts val="3894"/>
              </a:lnSpc>
              <a:buFont typeface="Wingdings" panose="05000000000000000000" pitchFamily="2" charset="2"/>
              <a:buChar char="Ø"/>
            </a:pPr>
            <a:endParaRPr lang="es-ES" sz="3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457200" indent="-457200" algn="l">
              <a:lnSpc>
                <a:spcPts val="3894"/>
              </a:lnSpc>
              <a:buFont typeface="Wingdings" panose="05000000000000000000" pitchFamily="2" charset="2"/>
              <a:buChar char="Ø"/>
            </a:pPr>
            <a:r>
              <a:rPr lang="es-E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14 -16  de octubre: Málaga y Sevilla.</a:t>
            </a:r>
          </a:p>
          <a:p>
            <a:pPr marL="457200" indent="-457200" algn="l">
              <a:lnSpc>
                <a:spcPts val="3894"/>
              </a:lnSpc>
              <a:buFont typeface="Wingdings" panose="05000000000000000000" pitchFamily="2" charset="2"/>
              <a:buChar char="Ø"/>
            </a:pPr>
            <a:endParaRPr lang="es-ES" sz="3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457200" indent="-457200" algn="l">
              <a:lnSpc>
                <a:spcPts val="3894"/>
              </a:lnSpc>
              <a:buFont typeface="Wingdings" panose="05000000000000000000" pitchFamily="2" charset="2"/>
              <a:buChar char="Ø"/>
            </a:pPr>
            <a:r>
              <a:rPr lang="es-E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20 octubre – Acto “25 aniversario SAUCE”, Madrid.</a:t>
            </a:r>
            <a:br>
              <a:rPr lang="es-E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endParaRPr lang="en-US" sz="3200" spc="43" dirty="0">
              <a:solidFill>
                <a:schemeClr val="bg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51950" y="190500"/>
            <a:ext cx="8792050" cy="1504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4800" b="1" dirty="0">
                <a:solidFill>
                  <a:srgbClr val="3D3C3C"/>
                </a:solidFill>
                <a:latin typeface="PT Sans Bold"/>
                <a:ea typeface="PT Sans Bold"/>
                <a:cs typeface="PT Sans Bold"/>
                <a:sym typeface="PT Sans Bold"/>
              </a:rPr>
              <a:t>CALENDARIO:</a:t>
            </a:r>
          </a:p>
          <a:p>
            <a:pPr algn="l">
              <a:lnSpc>
                <a:spcPts val="6000"/>
              </a:lnSpc>
            </a:pPr>
            <a:r>
              <a:rPr lang="en-US" sz="4800" b="1" dirty="0">
                <a:solidFill>
                  <a:srgbClr val="3D3C3C"/>
                </a:solidFill>
                <a:latin typeface="PT Sans Bold"/>
                <a:ea typeface="PT Sans Bold"/>
                <a:cs typeface="PT Sans Bold"/>
                <a:sym typeface="PT Sans Bold"/>
              </a:rPr>
              <a:t>FECHAS Y CIUDADES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665" y="128782"/>
            <a:ext cx="17661080" cy="1883080"/>
            <a:chOff x="0" y="0"/>
            <a:chExt cx="4651478" cy="4959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51478" cy="495955"/>
            </a:xfrm>
            <a:custGeom>
              <a:avLst/>
              <a:gdLst/>
              <a:ahLst/>
              <a:cxnLst/>
              <a:rect l="l" t="t" r="r" b="b"/>
              <a:pathLst>
                <a:path w="4651478" h="495955">
                  <a:moveTo>
                    <a:pt x="0" y="0"/>
                  </a:moveTo>
                  <a:lnTo>
                    <a:pt x="4651478" y="0"/>
                  </a:lnTo>
                  <a:lnTo>
                    <a:pt x="4651478" y="495955"/>
                  </a:lnTo>
                  <a:lnTo>
                    <a:pt x="0" y="495955"/>
                  </a:ln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51478" cy="553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51950" y="319455"/>
            <a:ext cx="17192522" cy="152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4800" b="1">
                <a:solidFill>
                  <a:srgbClr val="3D3C3C"/>
                </a:solidFill>
                <a:latin typeface="PT Sans Bold"/>
                <a:ea typeface="PT Sans Bold"/>
                <a:cs typeface="PT Sans Bold"/>
                <a:sym typeface="PT Sans Bold"/>
              </a:rPr>
              <a:t>EMBAJADORES DE DIVERSIDAD </a:t>
            </a:r>
          </a:p>
          <a:p>
            <a:pPr algn="l">
              <a:lnSpc>
                <a:spcPts val="6000"/>
              </a:lnSpc>
            </a:pPr>
            <a:r>
              <a:rPr lang="en-US" sz="4800" b="1">
                <a:solidFill>
                  <a:srgbClr val="3D3C3C"/>
                </a:solidFill>
                <a:latin typeface="PT Sans Bold"/>
                <a:ea typeface="PT Sans Bold"/>
                <a:cs typeface="PT Sans Bold"/>
                <a:sym typeface="PT Sans Bold"/>
              </a:rPr>
              <a:t>Y SUPERACIÓN</a:t>
            </a:r>
          </a:p>
        </p:txBody>
      </p:sp>
      <p:sp>
        <p:nvSpPr>
          <p:cNvPr id="6" name="AutoShape 6"/>
          <p:cNvSpPr/>
          <p:nvPr/>
        </p:nvSpPr>
        <p:spPr>
          <a:xfrm>
            <a:off x="351950" y="1803450"/>
            <a:ext cx="2203320" cy="152400"/>
          </a:xfrm>
          <a:prstGeom prst="rect">
            <a:avLst/>
          </a:prstGeom>
          <a:solidFill>
            <a:srgbClr val="3D3C3C"/>
          </a:solidFill>
        </p:spPr>
      </p:sp>
      <p:sp>
        <p:nvSpPr>
          <p:cNvPr id="7" name="Freeform 7"/>
          <p:cNvSpPr/>
          <p:nvPr/>
        </p:nvSpPr>
        <p:spPr>
          <a:xfrm>
            <a:off x="9228622" y="4276297"/>
            <a:ext cx="8584268" cy="5441138"/>
          </a:xfrm>
          <a:custGeom>
            <a:avLst/>
            <a:gdLst/>
            <a:ahLst/>
            <a:cxnLst/>
            <a:rect l="l" t="t" r="r" b="b"/>
            <a:pathLst>
              <a:path w="8584268" h="5441138">
                <a:moveTo>
                  <a:pt x="0" y="0"/>
                </a:moveTo>
                <a:lnTo>
                  <a:pt x="8584268" y="0"/>
                </a:lnTo>
                <a:lnTo>
                  <a:pt x="8584268" y="5441139"/>
                </a:lnTo>
                <a:lnTo>
                  <a:pt x="0" y="54411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605" t="-3526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1950" y="2439645"/>
            <a:ext cx="868399" cy="594854"/>
          </a:xfrm>
          <a:custGeom>
            <a:avLst/>
            <a:gdLst/>
            <a:ahLst/>
            <a:cxnLst/>
            <a:rect l="l" t="t" r="r" b="b"/>
            <a:pathLst>
              <a:path w="868399" h="594854">
                <a:moveTo>
                  <a:pt x="0" y="0"/>
                </a:moveTo>
                <a:lnTo>
                  <a:pt x="868400" y="0"/>
                </a:lnTo>
                <a:lnTo>
                  <a:pt x="868400" y="594853"/>
                </a:lnTo>
                <a:lnTo>
                  <a:pt x="0" y="5948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4648" y="3572520"/>
            <a:ext cx="592340" cy="732106"/>
          </a:xfrm>
          <a:custGeom>
            <a:avLst/>
            <a:gdLst/>
            <a:ahLst/>
            <a:cxnLst/>
            <a:rect l="l" t="t" r="r" b="b"/>
            <a:pathLst>
              <a:path w="592340" h="732106">
                <a:moveTo>
                  <a:pt x="0" y="0"/>
                </a:moveTo>
                <a:lnTo>
                  <a:pt x="592340" y="0"/>
                </a:lnTo>
                <a:lnTo>
                  <a:pt x="592340" y="732105"/>
                </a:lnTo>
                <a:lnTo>
                  <a:pt x="0" y="7321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64648" y="4880747"/>
            <a:ext cx="617672" cy="782765"/>
          </a:xfrm>
          <a:custGeom>
            <a:avLst/>
            <a:gdLst/>
            <a:ahLst/>
            <a:cxnLst/>
            <a:rect l="l" t="t" r="r" b="b"/>
            <a:pathLst>
              <a:path w="617672" h="782765">
                <a:moveTo>
                  <a:pt x="0" y="0"/>
                </a:moveTo>
                <a:lnTo>
                  <a:pt x="617672" y="0"/>
                </a:lnTo>
                <a:lnTo>
                  <a:pt x="617672" y="782764"/>
                </a:lnTo>
                <a:lnTo>
                  <a:pt x="0" y="7827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32818" y="6177579"/>
            <a:ext cx="481331" cy="819287"/>
          </a:xfrm>
          <a:custGeom>
            <a:avLst/>
            <a:gdLst/>
            <a:ahLst/>
            <a:cxnLst/>
            <a:rect l="l" t="t" r="r" b="b"/>
            <a:pathLst>
              <a:path w="481331" h="819287">
                <a:moveTo>
                  <a:pt x="0" y="0"/>
                </a:moveTo>
                <a:lnTo>
                  <a:pt x="481331" y="0"/>
                </a:lnTo>
                <a:lnTo>
                  <a:pt x="481331" y="819287"/>
                </a:lnTo>
                <a:lnTo>
                  <a:pt x="0" y="8192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43141" y="2314395"/>
            <a:ext cx="7740023" cy="501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spc="48" dirty="0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No es </a:t>
            </a:r>
            <a:r>
              <a:rPr lang="en-US" sz="2400" spc="48" dirty="0" err="1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una</a:t>
            </a:r>
            <a:r>
              <a:rPr lang="en-US" sz="2400" spc="48" dirty="0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compañía</a:t>
            </a:r>
            <a:r>
              <a:rPr lang="en-US" sz="2400" spc="48" dirty="0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profesional</a:t>
            </a:r>
            <a:r>
              <a:rPr lang="en-US" sz="2400" spc="48" dirty="0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: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jóvenes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camboyanos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beneficiarios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de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proyectos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educativos</a:t>
            </a:r>
            <a:endParaRPr lang="en-US" sz="2400" spc="48" dirty="0">
              <a:solidFill>
                <a:srgbClr val="2F2C5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400" spc="48" dirty="0">
              <a:solidFill>
                <a:srgbClr val="2F2C5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spc="48" dirty="0" err="1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Inclusión</a:t>
            </a:r>
            <a:r>
              <a:rPr lang="en-US" sz="2400" spc="48" dirty="0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: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4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artistas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en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silla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de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ruedas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plenamente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integrados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en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la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coreografía</a:t>
            </a:r>
            <a:endParaRPr lang="en-US" sz="2400" spc="48" dirty="0">
              <a:solidFill>
                <a:srgbClr val="2F2C5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400" spc="48" dirty="0">
              <a:solidFill>
                <a:srgbClr val="2F2C5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spc="48" dirty="0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Kim Sou: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atleta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y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líder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amputado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,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símbolo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de la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resiliencia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camboyana</a:t>
            </a:r>
            <a:endParaRPr lang="en-US" sz="2400" spc="48" dirty="0">
              <a:solidFill>
                <a:srgbClr val="2F2C5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400" spc="48" dirty="0">
              <a:solidFill>
                <a:srgbClr val="2F2C5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spc="48" dirty="0" err="1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Khunny</a:t>
            </a:r>
            <a:r>
              <a:rPr lang="en-US" sz="2400" spc="48" dirty="0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: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empoderamiento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femenino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tras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vivir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con las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secuelas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la polio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400" spc="48" dirty="0">
              <a:solidFill>
                <a:srgbClr val="2F2C5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43141" y="7425781"/>
            <a:ext cx="7028393" cy="2501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La danza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nace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como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herramienta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sencilla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y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poderosa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: 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para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incluir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 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para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dignificar</a:t>
            </a:r>
            <a:endParaRPr lang="en-US" sz="2400" spc="48" dirty="0">
              <a:solidFill>
                <a:srgbClr val="2F2C5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para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crear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comunidad</a:t>
            </a:r>
            <a:endParaRPr lang="en-US" sz="2400" spc="48" dirty="0">
              <a:solidFill>
                <a:srgbClr val="2F2C5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para tender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puentes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entre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culturas</a:t>
            </a:r>
            <a:r>
              <a:rPr lang="en-US" sz="2400" spc="48" dirty="0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 y </a:t>
            </a:r>
            <a:r>
              <a:rPr lang="en-US" sz="2400" spc="48" dirty="0" err="1">
                <a:solidFill>
                  <a:srgbClr val="2F2C59"/>
                </a:solidFill>
                <a:latin typeface="PT Sans"/>
                <a:ea typeface="PT Sans"/>
                <a:cs typeface="PT Sans"/>
                <a:sym typeface="PT Sans"/>
              </a:rPr>
              <a:t>religiones</a:t>
            </a:r>
            <a:endParaRPr lang="en-US" sz="2400" spc="48" dirty="0">
              <a:solidFill>
                <a:srgbClr val="2F2C5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497039" y="1954712"/>
            <a:ext cx="8047434" cy="106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spc="61" dirty="0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Un </a:t>
            </a:r>
            <a:r>
              <a:rPr lang="en-US" sz="3099" spc="61" dirty="0" err="1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elenco</a:t>
            </a:r>
            <a:r>
              <a:rPr lang="en-US" sz="3099" spc="61" dirty="0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 de 35 </a:t>
            </a:r>
            <a:r>
              <a:rPr lang="en-US" sz="3099" spc="61" dirty="0" err="1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jóvenes</a:t>
            </a:r>
            <a:r>
              <a:rPr lang="en-US" sz="3099" spc="61" dirty="0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099" spc="61" dirty="0" err="1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artistas</a:t>
            </a:r>
            <a:r>
              <a:rPr lang="en-US" sz="3099" spc="61" dirty="0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spc="61" dirty="0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(</a:t>
            </a:r>
            <a:r>
              <a:rPr lang="en-US" sz="3099" spc="61" dirty="0" err="1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bailarines</a:t>
            </a:r>
            <a:r>
              <a:rPr lang="en-US" sz="3099" spc="61" dirty="0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 y </a:t>
            </a:r>
            <a:r>
              <a:rPr lang="en-US" sz="3099" spc="61" dirty="0" err="1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músicos</a:t>
            </a:r>
            <a:r>
              <a:rPr lang="en-US" sz="3099" spc="61" dirty="0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) que </a:t>
            </a:r>
            <a:r>
              <a:rPr lang="en-US" sz="3099" spc="61" dirty="0" err="1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desafían</a:t>
            </a:r>
            <a:r>
              <a:rPr lang="en-US" sz="3099" spc="61" dirty="0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099" spc="61" dirty="0" err="1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los</a:t>
            </a:r>
            <a:r>
              <a:rPr lang="en-US" sz="3099" spc="61" dirty="0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099" spc="61" dirty="0" err="1">
                <a:solidFill>
                  <a:srgbClr val="32B776"/>
                </a:solidFill>
                <a:latin typeface="PT Sans"/>
                <a:ea typeface="PT Sans"/>
                <a:cs typeface="PT Sans"/>
                <a:sym typeface="PT Sans"/>
              </a:rPr>
              <a:t>límites</a:t>
            </a:r>
            <a:endParaRPr lang="en-US" sz="3099" spc="61" dirty="0">
              <a:solidFill>
                <a:srgbClr val="32B776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898</Words>
  <Application>Microsoft Office PowerPoint</Application>
  <PresentationFormat>Personalizado</PresentationFormat>
  <Paragraphs>110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2" baseType="lpstr">
      <vt:lpstr>League Spartan</vt:lpstr>
      <vt:lpstr>Glacial Indifference Bold</vt:lpstr>
      <vt:lpstr>PT Sans</vt:lpstr>
      <vt:lpstr>Wingdings</vt:lpstr>
      <vt:lpstr>Glacial Indifference</vt:lpstr>
      <vt:lpstr>PT Sans Bold</vt:lpstr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2026 PROPUESTA GIRA DE BAILE feb 26</dc:title>
  <dc:creator>Miguel Rivero</dc:creator>
  <cp:lastModifiedBy>Miguel Rivero</cp:lastModifiedBy>
  <cp:revision>2</cp:revision>
  <dcterms:created xsi:type="dcterms:W3CDTF">2006-08-16T00:00:00Z</dcterms:created>
  <dcterms:modified xsi:type="dcterms:W3CDTF">2026-05-25T12:58:20Z</dcterms:modified>
  <dc:identifier>DAHCFIpB0Fo</dc:identifier>
</cp:coreProperties>
</file>